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0" r:id="rId2"/>
    <p:sldId id="271" r:id="rId3"/>
    <p:sldId id="272" r:id="rId4"/>
    <p:sldId id="273" r:id="rId5"/>
    <p:sldId id="274" r:id="rId6"/>
    <p:sldId id="27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ink/ink1.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in"/>
        </inkml:traceFormat>
        <inkml:channelProperties>
          <inkml:channelProperty channel="X" name="resolution" value="999.99994" units="1/in"/>
          <inkml:channelProperty channel="Y" name="resolution" value="999.99994" units="1/in"/>
          <inkml:channelProperty channel="F" name="resolution" value="1000" units="1/in"/>
        </inkml:channelProperties>
      </inkml:inkSource>
      <inkml:timestamp xml:id="ts0" timeString="2013-04-03T07:54:40.90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131 98 24,'-6'-4'4,"-19"-15"0,2 2-1,0 0-1,5 2-1,-1 1 0,2 2-2</inkml:trace>
</inkml:ink>
</file>

<file path=ppt/ink/ink2.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in"/>
        </inkml:traceFormat>
        <inkml:channelProperties>
          <inkml:channelProperty channel="X" name="resolution" value="999.99994" units="1/in"/>
          <inkml:channelProperty channel="Y" name="resolution" value="999.99994" units="1/in"/>
          <inkml:channelProperty channel="F" name="resolution" value="1000" units="1/in"/>
        </inkml:channelProperties>
      </inkml:inkSource>
      <inkml:timestamp xml:id="ts0" timeString="2013-04-03T07:54:42.88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 13,'0'0'3,"0"0"-1,0 0 0,0 0-1</inkml:trace>
</inkml:ink>
</file>

<file path=ppt/ink/ink3.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in"/>
        </inkml:traceFormat>
        <inkml:channelProperties>
          <inkml:channelProperty channel="X" name="resolution" value="999.99994" units="1/in"/>
          <inkml:channelProperty channel="Y" name="resolution" value="999.99994" units="1/in"/>
          <inkml:channelProperty channel="F" name="resolution" value="1000" units="1/in"/>
        </inkml:channelProperties>
      </inkml:inkSource>
      <inkml:timestamp xml:id="ts0" timeString="2013-04-03T07:54:42.92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58 263 17,'0'0'3,"0"0"0,0 0-1,0 0 0,0 0 0,0 0 0,0 0 0,0 0 0,0 0 0,0 0-1,0 0 0,0 0 0,0 0 0,0 0 1,0-2-1,0-1 0,2-1 0,-2-1 0,0 0 0,2 2 0,-2-2 0,0 1 0,0-1-1,2 2 1,-2-1 0,0 2-1,0-2 1,0 2 0,0 0 0,0-1-1,0 2 0,0-1 0,0 1 0,0 1 0,0 0 0,0 3 1,0 3 0,0 1-1,0 3 0,0 3 7,0 2-8,-2 2 0,0 0 1,0 3-1,0 0 1,0 0 0,-2 1-1,2 0 1,-2-2 0,2 0 0,-2-2 0,1-1-1,-1-1 1,2-1 0,0-1 6,0-2-7,2-2 0,-2-1 0,0-2 0,2 0 0,-2-3-1,2 1 0,-2-2 0,2-2-1</inkml:trace>
  <inkml:trace contextRef="#ctx0" brushRef="#br0" timeOffset="468">0 231 16,'0'0'3,"0"0"0,0 0 0,0-2-1,2 2 0,0-1 0,3 1 0,-1-1 0,2 1 0,0 0 0,2 1 0,1 2-1,1-1 0,0 2 0,1 0 0,-1 1 0,0 3-1,3-1 1,-3 2 0,0 2-1,-1-1 0,1 2 1,-2-1-1,1 2 1,-3-1-1,-2 0 1,2 1-1,-4 0 1,-2 0-1,0 0 1,-4-1-1,0 2 1,-4-1-1,-1 0 1,-3-1-1,2-2 0,-3 0 0,1 1 0,-1-3 0,1 0 0,4-2 0,-1 0 0,1-1 0,0-2 0,0-2 0,1-1-2,1 0 0,2-2 0</inkml:trace>
  <inkml:trace contextRef="#ctx0" brushRef="#br0" timeOffset="936">282 506 14,'0'0'3,"0"0"0,0 0 0,0 0-1,0 0 0,2 1-1,2-1 1,0 1 0,2-1-1,0-1 1,3 0-1,-3-1 0,0-3 0,0 3 0,0-3-1,3 0 1,-5 1-1,0-1 1,2 1 0,-2-1 0,0-3-1,1 1 1,-1 0-1,0 0 1,-2 0-1,0 0 0,0-2 0,-2 2 0,0 1 1,-2 0-1,2 1 0,0 2 1,-2-2-1,0 3 0,0-2 0,-2 2 0,2 1 0,-3 0 0,1 1 0,0-1 0,-2 2 1,-2 1-1,-1 0 0,5 2 0,-4 2 0,2 1 0,0 0 1,-1 2-1,3 0 0,0 4 0,0 0 0,0 1 0,0 0 0,4 0 0,-4 0 0,1 0 0,6 0 1,-1-1-1,2-1 0,0 0 0,2-2 0,2 1 0,1-2 0,-1-3 0,0-2 0,0-1 0,3 0 0,-1-2 0,0-1 0,5-1 0,-3-2 0,3-1 0,-5 0 0,3-2 0,-3-1 0,2 0 0,-1-2 0,-5 0 0,0 1 0,2-2 0,-1 0 0,1 0 0,-2 0 0,-4 4 0,2 0 0,-2 1 0,0-1 0,0 1 0,1-1 0,-1 1 1,0 1 0,-2 0-1,0 2 1,0-1-1,0 1 1,2 0-1,-2 2 1,0 1-1,2 2 0,-2 4 1,-2 2 0,2 1-1,-2 3 0,-2 2 1,1 1-1,1 0 7,0 3-1,-2-2-1,0 2-7,0 0 0,0-1 7,2-1-7,-4 16 0,1-6 1,1-6 0,0-4 6,4-3-7,0-2 7,0-4-7,0-2 0,-2 0 0,0-5-1,2 1 0,-2-2 0,2-2 0,-2-2-1</inkml:trace>
  <inkml:trace contextRef="#ctx0" brushRef="#br0" timeOffset="1622">542 441 17,'0'-2'3,"2"0"1,0 0-1,0-1 0,2-1-1,3 1 0,-1-2 0,2 2 0,-2-1-1,3 2 0,1-1-1,-2 3 1,3-1 0,-3 1 0,0 1 0,-2 2-1,3 0 0,-3 2 1,-2 0 0,0 0 0,0 1 0,-2 0 0,-2 1 0,-2 0 0,-2 1-1,0-1 1,-4 1 0,-1 0-1,-1 2 0,0-2 0,-13 7 0,2-2-1,3-3 1,5-2-1,1-3-1</inkml:trace>
  <inkml:trace contextRef="#ctx0" brushRef="#br0" timeOffset="1872">751 524 19,'2'0'4,"-2"1"0,2 0 0,0-1 0,-2 1-1,2 0 0,0 0-1,0 1 0,-2-2 0,0 1 0,3-1 0,-1 1-1,-2-1-1,0 0 0,0-1-1,0 0-1</inkml:trace>
  <inkml:trace contextRef="#ctx0" brushRef="#br0" timeOffset="2340">1148 185 15,'0'0'3,"-2"1"0,2-3 0,0 2-1,0 0 1,0 0-1,0 0 0,0 0 0,0-2-1,-2 1 1,2-1 0,-4-1 0,2-2-1,0 3 0,-2 0 0,-1-2-1,3 2 1,-2-2 0,2 2 0,-4 0-1,0-2 1,-5 3 0,3 1-1,0 0 0,2 0 0,2 2 0,-5 1 0,-1 0 0,0 2 0,-1 3 0,3-2 0,0 1 0,-3 0 0,3 2 0,4-3 0,0-2 0,2 2 0,-2 1 0,2 1 0,-1-2 0,1 1 0,2 1 0,2 5 0,7-2 0,-1-3 0,4-3 0,-1-2-1,3 0 1,3-2 0,1-4-1,-3-3 0,3 3 1,-1-2 0,0 2 0,-5-4 0,0 1-1,-1 2 0,-3 1 1,-2 0 0,-2 1 0,0 1 0,1 1 0,-5-1 0,-2-2 0,-1 1 0,-1 2 0,-4 1 0,2 3 0,-2-1 0,-3 4 0,1 1 0,0 1 1,-3 1-1,1 3 1,1 1 0,-1 0 0,0 0 0,-1-2-1,1 0 1,4 1-1,-1-2 0,1 0 0,4-3 0,2 1 1,0-2-1,2-1 1,4-1-1,4-2 0,2 2 0,5-5 0,1 0 0,5-2-1,-4-1 0,1 0 1,1-3-1,2 0 1,-1 0-1,1-2 0,0-2 0,-1-1 1,1 1 0,0-1 0,-1 2-1,1-3 1,-13 5 0,3 1 0,-1 0 0,-2 0 0,1 1 0,-1 1 0,-2 0 0,0 2 1,-2-1 0,1 2-1,-3 2 1,0 1-1,-2 2 0,-2 3 0,-3 1 1,1 2-1,-2 0 0,-2 1 0,2-1 0,-3 1 0,1-1 1,2-2 0,-2 0 0,-1 0-1,3-1 0,-2-1-1,-5 4 1,1-2 0,4-6-1,2 0 0,-3-3 0,5-2 0,2-3 0,2-1 1,0 0 0,2-4 0,-2 3 0,0 1 0,0 5 0,2 0 0,-2 0 0,0 1 0,0 4 0,0-3 0,0 0 1,0 0 0,0 1-1,2 1 1,0 2-1,0 0 1,0 0 0,3 0 0,-1 1-1,0 0 0,2-1 0,0 1 0,1-3 0,1 1 0,0-1 0,0-1 0,3-1 0,-1-1-1,0-1 1,1-2 0,-1 0 1,2-2-1,-1 0 0,1 0 0,-1 0 0,-1-1 0,0 0 0,-2 2 0,1-2 0,-3 2 0,-2 1 0,0 1 0,0 1 0,1 0 1,-3 4 0,0 1 0,-2 3 0,0 2 12,0 2-14,-2 4 19,0 2-9,-1 1 5,1 2-1,0 0 4,0 2-2,0 1 11,0-1-3,0 0-10,-2-1 5,2 0-2,-2-2-15,0 0 0,1-2 6,-1-2-7,2-2 6,-2-1 6,2-1-8,0-3-7,0-2 7,0 0-7,-2-4-12,0-1 15,-1-1-19,1-4-4,0 0 9,2-2-5,2-3 2,-2-1 2,0-1 2,2-2 2,0-1 1,2-1 1,0-3 1,0 1 1,0-3 1,2 1 0,3 0 1,-3-1 1,2 1 1,0 2 0,0 0 0,1 3 0,-1 1 1,0 1 0,2 2 1,-2-1 0,1 3 0,1 1 0,-2 1 1,2 2-1,1 0 0,-1 3 1,0 2 0,9 4 0,-1-1 0,-3 3 0,-1 1 0,-4 1 1,-1-1-1,-3 2 0,-2-2 0,-2 1 0,0 1 7,-4-1-1,0 0-1,-3 0-7,-1-2 7,0-2-7,-5 2 6,3-1-6,-2-2-1,1 2 0,1-1-1,2-3 0</inkml:trace>
  <inkml:trace contextRef="#ctx0" brushRef="#br0" timeOffset="4223">2021 133 17,'0'-2'3,"-2"0"0,2 0 0,-2 1-1,-2 0 1,2 1-1,-1 0-1,-1-1 1,0 1-1,-2 1 1,0 0 0,2 1 0,-3 2-1,-5 8 0,-4 2 0,3 4 1,1 5-1,1 2 1,1 2-1,-2 4 0,1 2 0,3 2 0,0-2 0,2 1-1,1-1 0,-1-1 7,2-2-8,2-2 7,2 0-7,2-4 0,0-1 0,2-3 0,2-2 1,-1-3 0,3-2-1,0-4 0,2-3-1,3-2-1,3-5 0</inkml:trace>
  <inkml:trace contextRef="#ctx0" brushRef="#br0" timeOffset="4666">2201 185 15,'0'0'3,"0"0"0,0 0 0,0 2 0,0 4-1,-2 2 0,0 4 0,0 1 0,0 2 0,-1 2 0,-1 0 0,2 0-1,0 1 0,0-2 0,0 1 0,0 0 0,0-2 0,0-1-1,0-2-1,0 1 0</inkml:trace>
  <inkml:trace contextRef="#ctx0" brushRef="#br0" timeOffset="4886">2141 405 16,'2'-1'4,"0"-2"-1,2 2 0,0 0 0,2 1 0,3-1-1,-1 0 0,0 0 0,3 1 0,-3 0-1,2 1 0,-1 1 0,1 2 0,0 0 0,-4 2 0,3-1-1,-3 1 0,2 1 0,-4-1 0,0 1 1,1 0 0,-3-1 0,0 0 0,-2 0 0,0 0 0,0-2 0,-2 1 0,0-3 0,-1 2 0,1-3-1,0 0 0,0-2 7,0-1-7,2-2 0,0 0-1,2-2 1,0-2 0,2-1 0,1 1 6,1-1-1,0-1-7,0-2 0,11-10 1,-3 6 0,1 2-1,-3 4 0,1 2-1,-1 2 0</inkml:trace>
  <inkml:trace contextRef="#ctx0" brushRef="#br0" timeOffset="5368">2509 374 17,'0'0'3,"0"0"0,0 0-1,0 0 0,0 0 0,0 0 0,0-2 1,0 2-1,-2-1 0,0 1 0,4 1 0,-2-1-1,0 0 0,0 4 0,0 1 0,0 0 0,0 3 0,-2 3-1,2-2 1,4-1 0,-2 2 0,-2-1-1,4 0 0,0 1 0,0-3 0,-1 0 1,-1-2 0,2 0-1,2-2 0,0-1 0,0-2 0,-2-2 0,3 0 0,-1-2-1,0-2 1,-2 0 0,0-1 0,1-1 0,1 0 0,-2-2 0,0 0 0,-4 1 0,6-2 0,-4-1 0,2 2 1,-4 0-1,5 4 0,-5 1-1,-3 2 1,6 1 0,-3-1 1,0 1-1,2 2 0,-2 1-1,0 2 1,0 2 0,-5 4 0,3 2 0,-2 0 1,2 2-1,0-2 1,0 0 0,2 0-1,0-2 0,2-1 0,-2 0 0,2-1 0,0-2 0,2 0 0,1-3 0,1-1 0,2-1 0,2-2 0,3-1 0,-1-1 0,1-2 0,-3-1 0,0-1-1,1 1 1,-3-1 0,0 0 0,-2 1 0,1 0-1,-1 1 0,-2-1 1,-2 0 0,0 4 0,-2 0 0,2 1 0,-2-1 0,0 0 0,0 1 0,0 0 0,-2 0 0,2 1 1,-2-1-1,2 0 1,0 2-1,0 0 1,0 0-1,-2 4 0,0 2 0,-2 2 0,2 0 0,-3 0 0,3 3 1,2-1-1,-2 0 0,2 1 0,-2-2 0,4-1 0,-2 1 0,2-2 0,0-2 1,3 0 0,-1-2-1,0 0 0,2-2 0,2-2 0,-1 0 0,1-3 0,0 1 0,0-2 0,1-2-1,-1 0 1,0-2 0,0-2 0,1 1 0,-1-3 0,2 0-1,-1-2 1,-1 0 0,0-1 0,0-1 0,1 2 0,-3 4 7,0-1-8,0 2 1,-2 1 6,1 1-1,-3 3 0,0 0 5,0 4 5,-2 1-1,-2 2-2,2 3 5,0 2-9,-4 2-1,2 3-7,-3 0 13,3 1-2,-2 0 5,2 0-8,0-2-1,0 2 5,0-1-14,2-2 6,-2 0 0,2-1-1,0-1-6,0-2 6,0 1 0,2-3-13,-2 0 1,2-2 8,2-1-6,0-1-12,0-1 15,3-2 0,-1-1-5,0-2-5,0-2 14,0 0 0,3-2-6,-3-2 0,2-1 1,0 2-6,-1-1 14,-1 0-6,-2 4 0,2 0 7,-2 1-13,0 4 7,-1-2 7,-1 4-1,-4 1-7,2 1 13,-3 4-1,1 2-8,-2 2 0,0 0 13,0 2-2,0-1 5,2 2 4,-2-2-3,2 1-8,2-2-2,0 2-1,0-2 6,2-1-14,0 0 12,2-1-7,10 4 5,-1-4 6,1-4-21,3 0 7,1-4-6,1-1 0,-2-1-24,-3 0 10,1 0-5,-3-3 3,-2 0 1,1-1 2,-3 0 1</inkml:trace>
  <inkml:trace contextRef="#ctx0" brushRef="#br0" timeOffset="6981">3282 5 16,'0'0'3,"5"-1"0,1 0 0,2-2 0,0 3 0,1 0 0,-3 1 0,4 3-1,1 2 0,1 3 0,-6-1 0,4 4-1,1 3 0,-1 1 0,3 5 0,1 4 0,-2 0 0,-1 3 0,1-1 6,-4 1 0,1 0-8,-5 1 7,0-3 5,-4 2-7,-4-2 5,-2-1-1,-3 0-7,-13 24 0,-1-10 6,-2-7-14,4-7 1,3-5 1,3-6 0,3-4-1,4-1 1,1-6-1</inkml:trace>
  <inkml:trace contextRef="#ctx0" brushRef="#br0" timeOffset="7324">3975 335 20,'0'0'4,"0"-1"0,2 2 0,7 1 0,5-3 5,7 1-7,-9-1 19,5 0-3,8-1-2,4-3 16,6 2-4,45-3-3,5-1 9,6 0-10,8 0-3,3 1 10,3 0-17,-1 2-1,-1 1 10,-2 0-2,-5 0 3,-10 1-9,-7-1-2,-7 3 11,-10-2-3,-8 4-15,-12 0-7,-7-3 0,-10 0 13,-5-2-8,-5 1-1,-7-2-13,0 0-5,-4-2-16,-2 0-3,-4 0-8,-6 1 5,-4 0 4,-5 1 3,-1-1 3</inkml:trace>
</inkml:ink>
</file>

<file path=ppt/ink/ink4.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in"/>
        </inkml:traceFormat>
        <inkml:channelProperties>
          <inkml:channelProperty channel="X" name="resolution" value="999.99994" units="1/in"/>
          <inkml:channelProperty channel="Y" name="resolution" value="999.99994" units="1/in"/>
          <inkml:channelProperty channel="F" name="resolution" value="1000" units="1/in"/>
        </inkml:channelProperties>
      </inkml:inkSource>
      <inkml:timestamp xml:id="ts0" timeString="2013-04-03T07:54:51.29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2 211 17,'0'-1'3,"0"0"0,0 0 0,0-2 0,0 2-1,0 1 0,-2-1 0,2 1 0,0 0 0,0 1-1,0 4 1,0 2-1,2 2 0,0 3 0,0-1 0,0 3-1,0 0 1,3 1 0,-3-1-1,2 0 0,-2 0 0,2-1 1,-2 0 0,0-3-1,0 0 0,-2-1 0,2-1 0,-2-1 1,-2-1-1,2-1 0,-2-2 0,0 1 0,0-4 1,-2 0-1,2-4 0,0-1 0,0-2 0,0-2 1,0-3-1,2-3 0,0-2 0,0-2 0,2-2 0,0 2 0,0-1 0,-2 2 0,2 3 0,0 2 0,0 2-1,0 0 1,-2 3 1,4 1-1,0 4 0,0 2 0,3 4 1,-1 4-1,0 5 1,4 2-1,-1 2 1,1 1 0,0 3 0,-1-1-1,-1 1-1,0 0 1,0 0 0,1-1 0,-3-2 0,0 0 0,0-2-1,-2-3 0,1 1 0,-3-2-1,2-3 0,0 7 0</inkml:trace>
  <inkml:trace contextRef="#ctx0" brushRef="#br0" timeOffset="439">27 457 17,'0'0'3,"0"0"0,0 0 0,0 0 0,2 0-1,0-3 0,6 1 0,1-2-1,1 0 0,2-1 0,3-1-1,14-2-1,0-1 0</inkml:trace>
  <inkml:trace contextRef="#ctx0" brushRef="#br0" timeOffset="566">401 329 16,'0'0'3,"0"0"1,0 0-1,0 1 0,0 0 0,-2 1 0,0-1 0,0 1-1,-2 2 0,0 1 0,-4 0-1,1 0 0,-1 2 1,0 0-1,2 1 1,2 3-1,-3-2 0,3 2 0,2-2 6,0 3-8,4-3 1,-4-1 0,4 0 0,0 0 0,6-2 0,-1 0 0,5-3 0,-2 1 0,1-4 0,-1-1-1,2-2 1,3-2 0,-3-1 0,3-2 0,-3 0 0,1 1 0,-3-2 0,0 0 0,1 0 0,-9 4 0,2 1 0,0-1-1,-2 1 1,0 0 0,0 0 0,-2 2 0,2-2 0,-2 2 0,0 0-1,0 1 2,0-2-1,-2 3 0,2-1 0,0 2 0,0-1 0,0 4 7,-2 0-8,-2 2 1,2 1 18,2 0-8,-2 1-1,2 1 5,-2 0-2,2-1-14,0 1 0,0-1 7,2-1 5,0 0-1,0 0-13,0-1 6,2-1-6,2-2-6,1 1 0,-1 0 2,2 0 0,13 2 0,-5-2 0</inkml:trace>
  <inkml:trace contextRef="#ctx0" brushRef="#br0" timeOffset="974">780 467 20,'0'0'5,"0"0"0,0 0-1,0 0 18,0 0 4,0 0 9,-2 1-11,0-1 4,0 1-10,0 1 4,2-1-3,-3-1-2,3 1-2,0-1-9,0 0-13,-2 0-11,2 0-5,0 0 2,0 0 2,0-1 1</inkml:trace>
  <inkml:trace contextRef="#ctx0" brushRef="#br0" timeOffset="1639">1100 423 14,'-4'-1'3,"4"1"0,0-3 0,0 0-1,-4-1 0,0-1 0,-2-1 0,2-1 0,-3 1-1,1 0 1,2-1 0,-2 1-1,2 1 0,-2 0 0,1 1 0,-1 0 0,-2 0 0,2 4-1,0-1 1,-3 1-1,3 2 1,-2 3 0,0 1 0,-1 2-1,1 1 0,2 1 0,0-1 0,3-1 1,1 1-1,2 1 1,0-2-1,2-1 0,3-1 0,3-2 0,0-1 0,3-3 0,5-2 0,-4-1 0,5-3 0,0-2 0,-3-1 0,3-2 0,1-2 0,-1 1 0,-3-3 0,-1-1 0,-1-2 0,0-2 0,-1-1 0,-1-1 0,0-1 0,-3-1 0,-1 2 0,2 0 0,-6 6 0,-2 3 0,2 2 0,0 2 1,-2 4 0,0 1 0,0 2-1,0 0 1,-2 2-1,2 2 0,-2 5 0,0 7 1,-4 1 0,2 2-1,0 3 1,0 2-1,-1-1 0,5 1 0,-2-1 7,4 0-7,0-1-1,3-2 1,-1-1 0,0-2 0,2-4-1,2 0 1,3-3 0,-7-6 0,0 0 0,2-1 6,2-2-7,3-2 0,-1 0 7,0-3-1,1 0-7,-1-1 0,0-1 1,1 0 0,-3-1 0,0 0 0,1 1 0,-3 0 0,0 1 0,-4 0 0,2 1 1,-2 2 0,-2 0-1,0 1 1,-2 0-1,-2 3 1,0 2-1,-2 1 1,-2 1 0,1 1 0,1 1 0,0 1 0,2 0-1,-2 1 1,1 0 0,3 1-1,0-1 1,0 0 6,4 0-7,0-1 7,2-1-7,1-2 0,1 1 6,2-3-7,0 1 7,5-3-8,-3 0 1,3-3 0,-1 1 1,0-1 0,1-2 0,-1-1 7,-1 0-8,1 0 7,-2 1-1,-1-2-7,-1 1 1,0 1 0,-2 1 1,0-1 6,-1 3-7,-1-1 7,-2 1 5,0 2 5,0 2-2,-2 3 11,-2 2-3,0 3-2,0 3 10,0 2 2,0 3-10,0 3 4,-3 2 9,3 4-4,0 1 2,0 1-10,0-1 4,0-2-4,0 2 4,0-3-28,2-3 6,-2-3 12,2-1-8,-2-4-14,2-3-5,-2-1 1,2-4-5,-2-3 2,0-3-11,0-2 10,-1-4-17,1-2 10,0-3 2,0-1 3,0-4-5,2 0-3,-2-1 3,0-2 9,2-1-5,-2 1 8,2-2 1,2 0 1,0 1-11,0 0 8,2 2 2,3-1 7,-1 3 0,0 1-12,0 1 14,2 2-7,1 2-5,-1 0 14,-2 3-14,2 1 21,1 2-14,-1 0 1,-2 3 0,2 1-6,-3 2 8,-1 1 12,0 0-1,-4 2 5,0 1-8,-4 1-1,0 1-13,-5 0 13,-1 0-7,0 1 6,-3 0-7,1-1-12,-1-1 0,3-1 2</inkml:trace>
  <inkml:trace contextRef="#ctx0" brushRef="#br0" timeOffset="2750">1907 114 17,'0'0'4,"0"0"-1,0 0 0,-2 0 0,2 0 0,0 0-1,0 0 1,-2 5-1,-2 8 0,0 2 0,-1 3 0,-1 3 0,2-2-1,2 2 0,0-1 0,2 1 7,2 1-8,-2 0 13,0-2-8,0-1 6,2-2-8,2-1-7,0-2 7,3-2 0,-1 0-1,0-4-7,2-3 1,3-1-1,-1-4-1,2-2 1</inkml:trace>
  <inkml:trace contextRef="#ctx0" brushRef="#br0" timeOffset="3010">2137 154 16,'0'0'3,"0"0"1,-3-1-1,3 1 0,0 0 0,0 0-1,0 0 1,0 0-1,0 0 1,0 0 6,0 0 5,0 0-8,0 0 12,0 0 4,0 0-9,0 0 4,0 0-8,0 0 17,0 0-3,0 0 4,0 0-10,0 0 4,0 0-3,0 0-14,0 0-1,0 0 0,0 0 18,0 0-2,0 0-9,0 0 5,0 0-2,0 0-8,0 0 12,0 0-2,0 0-2,0 0-2,0 0-1,-2 1-1,0-1 5,0 0-8,-2 0 5,2-1-7,0 1 6,0-1-20,-2 0 13,2-2 6,-2 2-13,4 0 0,-2 0 13,-1 1-1,1 0-14,2 1 7,0-1 7,0 2-14,-2 4 13,0 5-1,0 1-7,0 5 1,0 0 6,2 3-20,-2 0 8,0 2 7,0-1 6,2 0-13,-2-2 7,0 0 0,2-1 6,0-2-13,2-1 7,-2-2-19,0-2-4,2 0 3,2-3-23,-2-3 11,2-2-8,2-2 4,-1-2 3,5-5 4,-2 0 3,-2-3 2</inkml:trace>
  <inkml:trace contextRef="#ctx0" brushRef="#br0" timeOffset="3476">2060 317 19,'0'0'4,"0"0"0,0 0-1,0 0 0,4-1 0,2-1 0,3 0-1,1 0 0,2 0 0,1-1-1,1 1 0,1 0 0,-1-1 0,1 2 0,14 2 0,-5 2 0,-3 0 0,-2 2 0,-5 1 0,-1 0-1,-1 0 0,-2-1 1,-3 1-1,-3-1 1,-2 0 0,2 1-1,-4-1 0,-2 1 7,2-3-8,-4 2 7,0-3 5,-3-1-1,1 0-1,4-1-8,-2-1 7,2-1-8,-2-3 13,4-2-21,0-2 20,4-4-20,2 0 13,0 0-13,1-3 14,3 2-1,0 2-1,-1 0 0,-3 0-7,0 3-6,4 1 1,-1 0 0,-1 0 0,0 0 0</inkml:trace>
  <inkml:trace contextRef="#ctx0" brushRef="#br0" timeOffset="3936">2598 203 18,'0'0'4,"-2"0"0,2 1-1,0-1 0,0 0 0,-4 3-1,1 1 0,3 3 0,-2 1 0,2 0 0,2 2 0,1 0 0,-1 2-1,2-2 0,0 1 0,0-2 0,0-1 0,2-1 0,-4 0 0,3-2-1,1-1 1,-2 0-1,0-3 7,2-1-7,0-1 0,1-3-1,1 0 0,-2-3 1,2 0-1,1-2 0,-3-1 0,0 1 0,0 0 0,-2-2 1,1 1 0,-1-2 0,0 2 0,-2 0 0,2 3 0,-2 2 0,0 1 0,0 2 0,-2-1 0,0 2 0,0 1 1,0 0-1,0 3 0,-2-1-1,2 5 2,0 0-1,-2 1-1,2-1 2,0 1-1,0-2 0,4 1 0,0-1 0,1-3 7,-1 2-1,2-3-8,2 1 1,-2-3 0,3 0 0,-5-2 0,2 1 7,0-1-8,0 0 1,1-1 0,-1 0 0,0-1 0,0 1 0,-2-2 0,3 0 0,-3 1 0,-2 0 0,2 1 1,-2-1 0,0 2 0,-2 0-1,2 1 0,-2-1 1,2 1-1,-2 2 2,0 1-1,0 0 0,0 1 0,0 2 0,-2 1 7,2 1-1,-2 0-8,0 0 14,0-1-8,2 1-1,2-1-6,-2 1 6,2-2 0,0 0 0,0-1 12,0 0-8,2-2-1,3 1-14,-1-3 14,0 0-1,0-2 6,0 0-14,1 0 0,-1-3 1,0-1 0,0 0 0,0-2 0,3 0-6,-3-1 1,0-2 1,0 1 1,1-2 0,-3 1 1,2 0 1,-2 1 6,0 0 0,-2 1 12,0 2-8,0 1 5,-2 1-7,2 1 12,-2 1-3,0-1-14,0 3 13,-2 2 4,0 3 4,0-1-8,-2 5 4,0 2-2,0 0 4,2 0-2,-2 2-8,-1 1-8,3-2 13,0 2-2,2-1-14,-2-2-6,2 1 7,2-2 0,-2 0-18,7 7-4,-1-6 3,-2-3 2,4-5-4,0-3 2,-1-3 2,1-2 3,-2-2 1,0-2 2,3 0 2,-5-2 1,2-1 1,-2 3 2,-2 2 0,0 1 0,-2 1 1,0 1 1,-2 3 1,0 0 0,2 3 1,-4 0 0,2 1 1,-2 1 6,0 0-7,-1 1 0,3-3 7,0 0-1,2 2 0,-2 1-1,4-1 6,-2 2-7,4-1-7,-2-2 1,5 0 0,-3-1 0,0-1 0,2-1-1,2 0 0</inkml:trace>
  <inkml:trace contextRef="#ctx0" brushRef="#br0" timeOffset="4850">2989 0 21,'-2'0'3,"2"0"1,0 0-1,0 0 0,2 0 0,0 3 0,10 3-1,3-1 0,1 3 0,5 6 12,0 3-1,-1 5 4,1 6-8,6 1 5,0 3-8,-3 0-1,-1 2 18,-2-2-15,-5 1 5,-3 1 24,-5-4-11,-2 2-3,-2-2-10,-8-3 5,-2-2-2,0-2-8,-9 0 11,-5-2-9,-1-3-1,-2-2-1,1-3-20,-1-4-11,0-3 3,7-1-10,1-3 3,5 0 2,1-2 3</inkml:trace>
  <inkml:trace contextRef="#ctx0" brushRef="#br0" timeOffset="5349">3646 332 19,'-4'1'4,"0"-1"-1,0 0 1,0 3 0,0-2-1,0-1 6,1 1 12,1 0-9,2-1 5,2 1 22,-2-1 2,5 0 1,5 0 1,6-2 1,13-2-12,9-1 2,9-5 9,15 0-12,11-2 2,3 2-4,5-2-3,0 2-10,-1-1 11,5 2-10,4 1 4,2 0-3,0 3-2,0-1-14,-4 3-7,-7-2-24,-5 2-15,-17-2-20,-17 1 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21865A-2FD6-485C-8720-D8BD37B18260}" type="datetimeFigureOut">
              <a:rPr lang="en-US" smtClean="0"/>
              <a:t>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35506-12C9-4934-93CE-63B7AA03489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96D3440-D3C7-4A28-BB08-8361ADCB83FF}"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A66A8-5D62-411F-B20E-9BB7FAE3FD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6D3440-D3C7-4A28-BB08-8361ADCB83FF}"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A66A8-5D62-411F-B20E-9BB7FAE3FD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6D3440-D3C7-4A28-BB08-8361ADCB83FF}"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A66A8-5D62-411F-B20E-9BB7FAE3FD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6D3440-D3C7-4A28-BB08-8361ADCB83FF}"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A66A8-5D62-411F-B20E-9BB7FAE3FD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6D3440-D3C7-4A28-BB08-8361ADCB83FF}"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A66A8-5D62-411F-B20E-9BB7FAE3FD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6D3440-D3C7-4A28-BB08-8361ADCB83FF}"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A66A8-5D62-411F-B20E-9BB7FAE3FD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6D3440-D3C7-4A28-BB08-8361ADCB83FF}" type="datetimeFigureOut">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A66A8-5D62-411F-B20E-9BB7FAE3FD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6D3440-D3C7-4A28-BB08-8361ADCB83FF}" type="datetimeFigureOut">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A66A8-5D62-411F-B20E-9BB7FAE3FD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D3440-D3C7-4A28-BB08-8361ADCB83FF}" type="datetimeFigureOut">
              <a:rPr lang="en-US" smtClean="0"/>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A66A8-5D62-411F-B20E-9BB7FAE3FD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6D3440-D3C7-4A28-BB08-8361ADCB83FF}"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A66A8-5D62-411F-B20E-9BB7FAE3FDC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6D3440-D3C7-4A28-BB08-8361ADCB83FF}"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A66A8-5D62-411F-B20E-9BB7FAE3FD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D3440-D3C7-4A28-BB08-8361ADCB83FF}" type="datetimeFigureOut">
              <a:rPr lang="en-US" smtClean="0"/>
              <a:t>4/26/2020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A66A8-5D62-411F-B20E-9BB7FAE3FD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100.emf"/><Relationship Id="rId3" Type="http://schemas.openxmlformats.org/officeDocument/2006/relationships/oleObject" Target="../embeddings/oleObject3.bin"/><Relationship Id="rId7" Type="http://schemas.openxmlformats.org/officeDocument/2006/relationships/customXml" Target="../ink/ink2.xml"/><Relationship Id="rId12" Type="http://schemas.openxmlformats.org/officeDocument/2006/relationships/image" Target="../media/image102.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9.emf"/><Relationship Id="rId11" Type="http://schemas.openxmlformats.org/officeDocument/2006/relationships/customXml" Target="../ink/ink4.xml"/><Relationship Id="rId5" Type="http://schemas.openxmlformats.org/officeDocument/2006/relationships/customXml" Target="../ink/ink1.xml"/><Relationship Id="rId10" Type="http://schemas.openxmlformats.org/officeDocument/2006/relationships/image" Target="../media/image101.emf"/><Relationship Id="rId4" Type="http://schemas.openxmlformats.org/officeDocument/2006/relationships/image" Target="../media/image6.emf"/><Relationship Id="rId9" Type="http://schemas.openxmlformats.org/officeDocument/2006/relationships/customXml" Target="../ink/ink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249465" y="1640086"/>
            <a:ext cx="7771190" cy="4115098"/>
          </a:xfrm>
          <a:noFill/>
        </p:spPr>
        <p:txBody>
          <a:bodyPr lIns="91583" tIns="45040" rIns="91583" bIns="45040"/>
          <a:lstStyle/>
          <a:p>
            <a:pPr eaLnBrk="1" hangingPunct="1">
              <a:buClr>
                <a:srgbClr val="BC3700"/>
              </a:buClr>
            </a:pPr>
            <a:r>
              <a:rPr lang="en-US" sz="3800" b="1" dirty="0">
                <a:solidFill>
                  <a:srgbClr val="BC3700"/>
                </a:solidFill>
                <a:latin typeface="Times New Roman" pitchFamily="18" charset="0"/>
              </a:rPr>
              <a:t>Natural resources</a:t>
            </a:r>
            <a:r>
              <a:rPr lang="en-US" sz="2600" b="1" dirty="0">
                <a:solidFill>
                  <a:schemeClr val="accent2"/>
                </a:solidFill>
                <a:latin typeface="Times New Roman" pitchFamily="18" charset="0"/>
              </a:rPr>
              <a:t> </a:t>
            </a:r>
          </a:p>
          <a:p>
            <a:pPr lvl="1" eaLnBrk="1" hangingPunct="1">
              <a:buClr>
                <a:srgbClr val="BC3700"/>
              </a:buClr>
            </a:pPr>
            <a:r>
              <a:rPr lang="en-US" sz="2300" b="1" dirty="0">
                <a:latin typeface="Times New Roman" pitchFamily="18" charset="0"/>
              </a:rPr>
              <a:t>consists of standing timber and underground deposits                         of oil, gas, and minerals</a:t>
            </a:r>
          </a:p>
          <a:p>
            <a:pPr eaLnBrk="1" hangingPunct="1">
              <a:buClr>
                <a:srgbClr val="BC3700"/>
              </a:buClr>
            </a:pPr>
            <a:r>
              <a:rPr lang="en-US" sz="2600" b="1" dirty="0">
                <a:latin typeface="Times New Roman" pitchFamily="18" charset="0"/>
              </a:rPr>
              <a:t>These long-lived productive assets have two distinguishing characteristics:</a:t>
            </a:r>
          </a:p>
          <a:p>
            <a:pPr eaLnBrk="1" hangingPunct="1">
              <a:buFontTx/>
              <a:buNone/>
            </a:pPr>
            <a:r>
              <a:rPr lang="en-US" sz="2600" b="1" dirty="0">
                <a:latin typeface="Times New Roman" pitchFamily="18" charset="0"/>
              </a:rPr>
              <a:t>	</a:t>
            </a:r>
            <a:r>
              <a:rPr lang="en-US" sz="2600" b="1" dirty="0">
                <a:solidFill>
                  <a:srgbClr val="BC3700"/>
                </a:solidFill>
              </a:rPr>
              <a:t>1</a:t>
            </a:r>
            <a:r>
              <a:rPr lang="en-US" sz="2600" b="1" dirty="0">
                <a:latin typeface="Times New Roman" pitchFamily="18" charset="0"/>
              </a:rPr>
              <a:t> They are physically extracted in operations.</a:t>
            </a:r>
          </a:p>
          <a:p>
            <a:pPr eaLnBrk="1" hangingPunct="1">
              <a:buFontTx/>
              <a:buNone/>
            </a:pPr>
            <a:r>
              <a:rPr lang="en-US" sz="2600" b="1" dirty="0">
                <a:solidFill>
                  <a:srgbClr val="BC3700"/>
                </a:solidFill>
              </a:rPr>
              <a:t>	2</a:t>
            </a:r>
            <a:r>
              <a:rPr lang="en-US" sz="2600" b="1" dirty="0">
                <a:latin typeface="Times New Roman" pitchFamily="18" charset="0"/>
              </a:rPr>
              <a:t> They are replaceable only by an act of nature.</a:t>
            </a:r>
          </a:p>
        </p:txBody>
      </p:sp>
      <p:pic>
        <p:nvPicPr>
          <p:cNvPr id="49155" name="Picture 3"/>
          <p:cNvPicPr>
            <a:picLocks noChangeArrowheads="1"/>
          </p:cNvPicPr>
          <p:nvPr/>
        </p:nvPicPr>
        <p:blipFill>
          <a:blip r:embed="rId2" cstate="print"/>
          <a:srcRect/>
          <a:stretch>
            <a:fillRect/>
          </a:stretch>
        </p:blipFill>
        <p:spPr bwMode="auto">
          <a:xfrm>
            <a:off x="1211037" y="4786312"/>
            <a:ext cx="2995083" cy="1989833"/>
          </a:xfrm>
          <a:prstGeom prst="rect">
            <a:avLst/>
          </a:prstGeom>
          <a:noFill/>
          <a:ln w="12700">
            <a:noFill/>
            <a:miter lim="800000"/>
            <a:headEnd/>
            <a:tailEnd/>
          </a:ln>
        </p:spPr>
      </p:pic>
      <p:pic>
        <p:nvPicPr>
          <p:cNvPr id="49156" name="Picture 4"/>
          <p:cNvPicPr>
            <a:picLocks noChangeArrowheads="1"/>
          </p:cNvPicPr>
          <p:nvPr/>
        </p:nvPicPr>
        <p:blipFill>
          <a:blip r:embed="rId3" cstate="print"/>
          <a:srcRect/>
          <a:stretch>
            <a:fillRect/>
          </a:stretch>
        </p:blipFill>
        <p:spPr bwMode="auto">
          <a:xfrm>
            <a:off x="6398381" y="4357687"/>
            <a:ext cx="2745619" cy="2500313"/>
          </a:xfrm>
          <a:prstGeom prst="rect">
            <a:avLst/>
          </a:prstGeom>
          <a:noFill/>
          <a:ln w="12700">
            <a:noFill/>
            <a:miter lim="800000"/>
            <a:headEnd/>
            <a:tailEnd/>
          </a:ln>
        </p:spPr>
      </p:pic>
      <p:pic>
        <p:nvPicPr>
          <p:cNvPr id="49157" name="Picture 5"/>
          <p:cNvPicPr>
            <a:picLocks noChangeArrowheads="1"/>
          </p:cNvPicPr>
          <p:nvPr/>
        </p:nvPicPr>
        <p:blipFill>
          <a:blip r:embed="rId4" cstate="print"/>
          <a:srcRect/>
          <a:stretch>
            <a:fillRect/>
          </a:stretch>
        </p:blipFill>
        <p:spPr bwMode="auto">
          <a:xfrm>
            <a:off x="7529286" y="1727896"/>
            <a:ext cx="1584476" cy="2412503"/>
          </a:xfrm>
          <a:prstGeom prst="rect">
            <a:avLst/>
          </a:prstGeom>
          <a:noFill/>
          <a:ln w="12700">
            <a:noFill/>
            <a:miter lim="800000"/>
            <a:headEnd/>
            <a:tailEnd/>
          </a:ln>
        </p:spPr>
      </p:pic>
      <p:sp>
        <p:nvSpPr>
          <p:cNvPr id="49158" name="Rectangle 6"/>
          <p:cNvSpPr>
            <a:spLocks noChangeArrowheads="1"/>
          </p:cNvSpPr>
          <p:nvPr/>
        </p:nvSpPr>
        <p:spPr bwMode="auto">
          <a:xfrm>
            <a:off x="944941" y="428625"/>
            <a:ext cx="7181548" cy="1085171"/>
          </a:xfrm>
          <a:prstGeom prst="rect">
            <a:avLst/>
          </a:prstGeom>
          <a:noFill/>
          <a:ln w="12700">
            <a:noFill/>
            <a:miter lim="800000"/>
            <a:headEnd/>
            <a:tailEnd/>
          </a:ln>
        </p:spPr>
        <p:txBody>
          <a:bodyPr lIns="85577" tIns="42038" rIns="85577" bIns="42038">
            <a:spAutoFit/>
          </a:bodyPr>
          <a:lstStyle/>
          <a:p>
            <a:pPr algn="ctr" eaLnBrk="0" hangingPunct="0">
              <a:spcBef>
                <a:spcPct val="50000"/>
              </a:spcBef>
            </a:pPr>
            <a:r>
              <a:rPr lang="en-US" sz="3800" b="1" dirty="0">
                <a:solidFill>
                  <a:srgbClr val="000099"/>
                </a:solidFill>
                <a:latin typeface="Arial Black" pitchFamily="34" charset="0"/>
              </a:rPr>
              <a:t>NATURAL RESOURCES</a:t>
            </a:r>
          </a:p>
          <a:p>
            <a:pPr algn="ctr" eaLnBrk="0" hangingPunct="0">
              <a:spcBef>
                <a:spcPct val="50000"/>
              </a:spcBef>
            </a:pPr>
            <a:r>
              <a:rPr lang="en-US" b="1" dirty="0">
                <a:solidFill>
                  <a:schemeClr val="tx2"/>
                </a:solidFill>
              </a:rPr>
              <a:t>STUDY OBJECTIVE</a:t>
            </a:r>
            <a:r>
              <a:rPr lang="en-US" b="1" dirty="0">
                <a:solidFill>
                  <a:srgbClr val="790015"/>
                </a:solidFill>
              </a:rPr>
              <a:t> </a:t>
            </a:r>
            <a:r>
              <a:rPr lang="en-US" b="1" dirty="0">
                <a:solidFill>
                  <a:srgbClr val="FC0128"/>
                </a:solidFill>
              </a:rPr>
              <a:t>7</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anim calcmode="lin" valueType="num">
                                      <p:cBhvr additive="base">
                                        <p:cTn id="7" dur="500" fill="hold"/>
                                        <p:tgtEl>
                                          <p:spTgt spid="552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29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5298">
                                            <p:txEl>
                                              <p:pRg st="1" end="1"/>
                                            </p:txEl>
                                          </p:spTgt>
                                        </p:tgtEl>
                                        <p:attrNameLst>
                                          <p:attrName>style.visibility</p:attrName>
                                        </p:attrNameLst>
                                      </p:cBhvr>
                                      <p:to>
                                        <p:strVal val="visible"/>
                                      </p:to>
                                    </p:set>
                                    <p:anim calcmode="lin" valueType="num">
                                      <p:cBhvr additive="base">
                                        <p:cTn id="11" dur="500" fill="hold"/>
                                        <p:tgtEl>
                                          <p:spTgt spid="5529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52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5298">
                                            <p:txEl>
                                              <p:pRg st="2" end="2"/>
                                            </p:txEl>
                                          </p:spTgt>
                                        </p:tgtEl>
                                        <p:attrNameLst>
                                          <p:attrName>style.visibility</p:attrName>
                                        </p:attrNameLst>
                                      </p:cBhvr>
                                      <p:to>
                                        <p:strVal val="visible"/>
                                      </p:to>
                                    </p:set>
                                    <p:anim calcmode="lin" valueType="num">
                                      <p:cBhvr additive="base">
                                        <p:cTn id="17" dur="500" fill="hold"/>
                                        <p:tgtEl>
                                          <p:spTgt spid="55298">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529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5298">
                                            <p:txEl>
                                              <p:pRg st="3" end="3"/>
                                            </p:txEl>
                                          </p:spTgt>
                                        </p:tgtEl>
                                        <p:attrNameLst>
                                          <p:attrName>style.visibility</p:attrName>
                                        </p:attrNameLst>
                                      </p:cBhvr>
                                      <p:to>
                                        <p:strVal val="visible"/>
                                      </p:to>
                                    </p:set>
                                    <p:anim calcmode="lin" valueType="num">
                                      <p:cBhvr additive="base">
                                        <p:cTn id="23" dur="500" fill="hold"/>
                                        <p:tgtEl>
                                          <p:spTgt spid="55298">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529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55298">
                                            <p:txEl>
                                              <p:pRg st="4" end="4"/>
                                            </p:txEl>
                                          </p:spTgt>
                                        </p:tgtEl>
                                        <p:attrNameLst>
                                          <p:attrName>style.visibility</p:attrName>
                                        </p:attrNameLst>
                                      </p:cBhvr>
                                      <p:to>
                                        <p:strVal val="visible"/>
                                      </p:to>
                                    </p:set>
                                    <p:anim calcmode="lin" valueType="num">
                                      <p:cBhvr additive="base">
                                        <p:cTn id="29" dur="500" fill="hold"/>
                                        <p:tgtEl>
                                          <p:spTgt spid="55298">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529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2396370" y="410766"/>
            <a:ext cx="4351262" cy="669673"/>
          </a:xfrm>
          <a:prstGeom prst="rect">
            <a:avLst/>
          </a:prstGeom>
          <a:noFill/>
          <a:ln w="12700">
            <a:noFill/>
            <a:miter lim="800000"/>
            <a:headEnd/>
            <a:tailEnd/>
          </a:ln>
        </p:spPr>
        <p:txBody>
          <a:bodyPr lIns="85577" tIns="42038" rIns="85577" bIns="42038">
            <a:spAutoFit/>
          </a:bodyPr>
          <a:lstStyle/>
          <a:p>
            <a:pPr algn="ctr" eaLnBrk="0" hangingPunct="0">
              <a:spcBef>
                <a:spcPct val="50000"/>
              </a:spcBef>
            </a:pPr>
            <a:r>
              <a:rPr lang="en-US" sz="3800" b="1" dirty="0">
                <a:solidFill>
                  <a:srgbClr val="000099"/>
                </a:solidFill>
                <a:latin typeface="Arial Black" pitchFamily="34" charset="0"/>
              </a:rPr>
              <a:t>DEPLETION</a:t>
            </a:r>
          </a:p>
        </p:txBody>
      </p:sp>
      <p:sp>
        <p:nvSpPr>
          <p:cNvPr id="58371" name="Rectangle 3"/>
          <p:cNvSpPr>
            <a:spLocks noGrp="1" noChangeArrowheads="1"/>
          </p:cNvSpPr>
          <p:nvPr>
            <p:ph type="body" idx="1"/>
          </p:nvPr>
        </p:nvSpPr>
        <p:spPr>
          <a:xfrm>
            <a:off x="625929" y="1611810"/>
            <a:ext cx="7901214" cy="5121175"/>
          </a:xfrm>
          <a:noFill/>
        </p:spPr>
        <p:txBody>
          <a:bodyPr lIns="91583" tIns="45040" rIns="91583" bIns="45040"/>
          <a:lstStyle/>
          <a:p>
            <a:pPr marL="432465" indent="-432465">
              <a:spcBef>
                <a:spcPct val="50000"/>
              </a:spcBef>
              <a:buNone/>
            </a:pPr>
            <a:r>
              <a:rPr lang="en-US" b="1" dirty="0">
                <a:solidFill>
                  <a:srgbClr val="663300"/>
                </a:solidFill>
                <a:latin typeface="Times New Roman" pitchFamily="18" charset="0"/>
              </a:rPr>
              <a:t>DEPLETION</a:t>
            </a:r>
          </a:p>
          <a:p>
            <a:pPr marL="432465" indent="-432465">
              <a:buClr>
                <a:srgbClr val="BC3700"/>
              </a:buClr>
            </a:pPr>
            <a:r>
              <a:rPr lang="en-US" sz="3300" b="1" dirty="0">
                <a:latin typeface="Times New Roman" pitchFamily="18" charset="0"/>
              </a:rPr>
              <a:t>Allocation of the cost of natural resources to expense in a rational and systematic manner over the resource’s useful life.  </a:t>
            </a:r>
          </a:p>
          <a:p>
            <a:pPr marL="432465" indent="-432465">
              <a:buClr>
                <a:srgbClr val="BC3700"/>
              </a:buClr>
            </a:pPr>
            <a:r>
              <a:rPr lang="en-US" sz="3300" b="1" dirty="0">
                <a:solidFill>
                  <a:srgbClr val="BC3700"/>
                </a:solidFill>
                <a:latin typeface="Times New Roman" pitchFamily="18" charset="0"/>
              </a:rPr>
              <a:t>Units-of-activity method</a:t>
            </a:r>
            <a:r>
              <a:rPr lang="en-US" sz="3300" b="1" dirty="0">
                <a:solidFill>
                  <a:schemeClr val="accent2"/>
                </a:solidFill>
                <a:latin typeface="Times New Roman" pitchFamily="18" charset="0"/>
              </a:rPr>
              <a:t> </a:t>
            </a:r>
            <a:r>
              <a:rPr lang="en-US" sz="3300" b="1" dirty="0">
                <a:latin typeface="Times New Roman" pitchFamily="18" charset="0"/>
              </a:rPr>
              <a:t>is generally used to compute depletion. </a:t>
            </a:r>
          </a:p>
          <a:p>
            <a:pPr marL="824388" lvl="1" indent="-283806">
              <a:buClr>
                <a:srgbClr val="BC3700"/>
              </a:buClr>
            </a:pPr>
            <a:r>
              <a:rPr lang="en-US" sz="2900" b="1" dirty="0">
                <a:latin typeface="Times New Roman" pitchFamily="18" charset="0"/>
              </a:rPr>
              <a:t>depletion generally is a function of the units extracted during the year</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additive="base">
                                        <p:cTn id="19" dur="500" fill="hold"/>
                                        <p:tgtEl>
                                          <p:spTgt spid="583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371">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8371">
                                            <p:txEl>
                                              <p:pRg st="3" end="3"/>
                                            </p:txEl>
                                          </p:spTgt>
                                        </p:tgtEl>
                                        <p:attrNameLst>
                                          <p:attrName>style.visibility</p:attrName>
                                        </p:attrNameLst>
                                      </p:cBhvr>
                                      <p:to>
                                        <p:strVal val="visible"/>
                                      </p:to>
                                    </p:set>
                                    <p:anim calcmode="lin" valueType="num">
                                      <p:cBhvr additive="base">
                                        <p:cTn id="23" dur="500" fill="hold"/>
                                        <p:tgtEl>
                                          <p:spTgt spid="5837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83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2"/>
          <p:cNvSpPr>
            <a:spLocks noChangeArrowheads="1"/>
          </p:cNvSpPr>
          <p:nvPr/>
        </p:nvSpPr>
        <p:spPr bwMode="auto">
          <a:xfrm>
            <a:off x="582084" y="255984"/>
            <a:ext cx="7907262" cy="1254448"/>
          </a:xfrm>
          <a:prstGeom prst="rect">
            <a:avLst/>
          </a:prstGeom>
          <a:noFill/>
          <a:ln w="12700">
            <a:noFill/>
            <a:miter lim="800000"/>
            <a:headEnd/>
            <a:tailEnd/>
          </a:ln>
        </p:spPr>
        <p:txBody>
          <a:bodyPr lIns="85577" tIns="42038" rIns="85577" bIns="42038">
            <a:spAutoFit/>
          </a:bodyPr>
          <a:lstStyle/>
          <a:p>
            <a:pPr algn="ctr" eaLnBrk="0" hangingPunct="0">
              <a:spcBef>
                <a:spcPct val="50000"/>
              </a:spcBef>
            </a:pPr>
            <a:r>
              <a:rPr lang="en-US" sz="3800" b="1" dirty="0">
                <a:solidFill>
                  <a:srgbClr val="000099"/>
                </a:solidFill>
                <a:latin typeface="Arial Black" pitchFamily="34" charset="0"/>
              </a:rPr>
              <a:t>FORMULA TO COMPUTE DEPLETION EXPENSE</a:t>
            </a:r>
          </a:p>
        </p:txBody>
      </p:sp>
      <p:grpSp>
        <p:nvGrpSpPr>
          <p:cNvPr id="2" name="Group 42"/>
          <p:cNvGrpSpPr>
            <a:grpSpLocks/>
          </p:cNvGrpSpPr>
          <p:nvPr/>
        </p:nvGrpSpPr>
        <p:grpSpPr bwMode="auto">
          <a:xfrm>
            <a:off x="435428" y="1785938"/>
            <a:ext cx="8298846" cy="3000375"/>
            <a:chOff x="284" y="1190"/>
            <a:chExt cx="5489" cy="2016"/>
          </a:xfrm>
        </p:grpSpPr>
        <p:grpSp>
          <p:nvGrpSpPr>
            <p:cNvPr id="3" name="Group 19"/>
            <p:cNvGrpSpPr>
              <a:grpSpLocks/>
            </p:cNvGrpSpPr>
            <p:nvPr/>
          </p:nvGrpSpPr>
          <p:grpSpPr bwMode="auto">
            <a:xfrm>
              <a:off x="561" y="1190"/>
              <a:ext cx="4922" cy="768"/>
              <a:chOff x="561" y="1190"/>
              <a:chExt cx="4922" cy="768"/>
            </a:xfrm>
          </p:grpSpPr>
          <p:grpSp>
            <p:nvGrpSpPr>
              <p:cNvPr id="4" name="Group 5"/>
              <p:cNvGrpSpPr>
                <a:grpSpLocks/>
              </p:cNvGrpSpPr>
              <p:nvPr/>
            </p:nvGrpSpPr>
            <p:grpSpPr bwMode="auto">
              <a:xfrm>
                <a:off x="2552" y="1190"/>
                <a:ext cx="967" cy="758"/>
                <a:chOff x="2552" y="1190"/>
                <a:chExt cx="967" cy="758"/>
              </a:xfrm>
            </p:grpSpPr>
            <p:sp>
              <p:nvSpPr>
                <p:cNvPr id="21546" name="Rectangle 3"/>
                <p:cNvSpPr>
                  <a:spLocks noChangeArrowheads="1"/>
                </p:cNvSpPr>
                <p:nvPr/>
              </p:nvSpPr>
              <p:spPr bwMode="auto">
                <a:xfrm>
                  <a:off x="2552" y="1190"/>
                  <a:ext cx="957" cy="758"/>
                </a:xfrm>
                <a:prstGeom prst="rect">
                  <a:avLst/>
                </a:prstGeom>
                <a:solidFill>
                  <a:srgbClr val="A2C1FE"/>
                </a:solidFill>
                <a:ln w="12700">
                  <a:noFill/>
                  <a:miter lim="800000"/>
                  <a:headEnd/>
                  <a:tailEnd/>
                </a:ln>
                <a:effectLst>
                  <a:prstShdw prst="shdw17" dist="17961" dir="2700000">
                    <a:srgbClr val="617498"/>
                  </a:prstShdw>
                </a:effectLst>
              </p:spPr>
              <p:txBody>
                <a:bodyPr wrap="none" anchor="ctr"/>
                <a:lstStyle/>
                <a:p>
                  <a:endParaRPr lang="en-US"/>
                </a:p>
              </p:txBody>
            </p:sp>
            <p:sp>
              <p:nvSpPr>
                <p:cNvPr id="21547" name="Rectangle 4"/>
                <p:cNvSpPr>
                  <a:spLocks noChangeArrowheads="1"/>
                </p:cNvSpPr>
                <p:nvPr/>
              </p:nvSpPr>
              <p:spPr bwMode="auto">
                <a:xfrm>
                  <a:off x="2568" y="1305"/>
                  <a:ext cx="951" cy="371"/>
                </a:xfrm>
                <a:prstGeom prst="rect">
                  <a:avLst/>
                </a:prstGeom>
                <a:noFill/>
                <a:ln w="12700">
                  <a:noFill/>
                  <a:miter lim="800000"/>
                  <a:headEnd/>
                  <a:tailEnd/>
                </a:ln>
              </p:spPr>
              <p:txBody>
                <a:bodyPr lIns="90472" tIns="44442" rIns="90472" bIns="44442">
                  <a:spAutoFit/>
                </a:bodyPr>
                <a:lstStyle/>
                <a:p>
                  <a:pPr algn="ctr" eaLnBrk="0" hangingPunct="0"/>
                  <a:r>
                    <a:rPr lang="en-US" sz="1500" b="1" dirty="0"/>
                    <a:t>Total Estimated Units</a:t>
                  </a:r>
                </a:p>
              </p:txBody>
            </p:sp>
          </p:grpSp>
          <p:grpSp>
            <p:nvGrpSpPr>
              <p:cNvPr id="5" name="Group 8"/>
              <p:cNvGrpSpPr>
                <a:grpSpLocks/>
              </p:cNvGrpSpPr>
              <p:nvPr/>
            </p:nvGrpSpPr>
            <p:grpSpPr bwMode="auto">
              <a:xfrm>
                <a:off x="4526" y="1200"/>
                <a:ext cx="957" cy="758"/>
                <a:chOff x="4526" y="1200"/>
                <a:chExt cx="957" cy="758"/>
              </a:xfrm>
            </p:grpSpPr>
            <p:sp>
              <p:nvSpPr>
                <p:cNvPr id="21544" name="Rectangle 6"/>
                <p:cNvSpPr>
                  <a:spLocks noChangeArrowheads="1"/>
                </p:cNvSpPr>
                <p:nvPr/>
              </p:nvSpPr>
              <p:spPr bwMode="auto">
                <a:xfrm>
                  <a:off x="4526" y="1200"/>
                  <a:ext cx="957" cy="758"/>
                </a:xfrm>
                <a:prstGeom prst="rect">
                  <a:avLst/>
                </a:prstGeom>
                <a:solidFill>
                  <a:srgbClr val="FCD1C1"/>
                </a:solidFill>
                <a:ln w="12700">
                  <a:noFill/>
                  <a:miter lim="800000"/>
                  <a:headEnd/>
                  <a:tailEnd/>
                </a:ln>
                <a:effectLst>
                  <a:prstShdw prst="shdw17" dist="17961" dir="2700000">
                    <a:srgbClr val="977D74"/>
                  </a:prstShdw>
                </a:effectLst>
              </p:spPr>
              <p:txBody>
                <a:bodyPr wrap="none" anchor="ctr"/>
                <a:lstStyle/>
                <a:p>
                  <a:endParaRPr lang="en-US"/>
                </a:p>
              </p:txBody>
            </p:sp>
            <p:sp>
              <p:nvSpPr>
                <p:cNvPr id="21545" name="Rectangle 7"/>
                <p:cNvSpPr>
                  <a:spLocks noChangeArrowheads="1"/>
                </p:cNvSpPr>
                <p:nvPr/>
              </p:nvSpPr>
              <p:spPr bwMode="auto">
                <a:xfrm>
                  <a:off x="4631" y="1319"/>
                  <a:ext cx="748" cy="546"/>
                </a:xfrm>
                <a:prstGeom prst="rect">
                  <a:avLst/>
                </a:prstGeom>
                <a:noFill/>
                <a:ln w="12700">
                  <a:noFill/>
                  <a:miter lim="800000"/>
                  <a:headEnd/>
                  <a:tailEnd/>
                </a:ln>
              </p:spPr>
              <p:txBody>
                <a:bodyPr lIns="90472" tIns="44442" rIns="90472" bIns="44442">
                  <a:spAutoFit/>
                </a:bodyPr>
                <a:lstStyle/>
                <a:p>
                  <a:pPr algn="ctr" eaLnBrk="0" hangingPunct="0"/>
                  <a:r>
                    <a:rPr lang="en-US" sz="1500" b="1" dirty="0"/>
                    <a:t>Depletion</a:t>
                  </a:r>
                </a:p>
                <a:p>
                  <a:pPr algn="ctr" eaLnBrk="0" hangingPunct="0"/>
                  <a:r>
                    <a:rPr lang="en-US" sz="1500" b="1" dirty="0"/>
                    <a:t>Cost per Unit</a:t>
                  </a:r>
                </a:p>
              </p:txBody>
            </p:sp>
          </p:grpSp>
          <p:grpSp>
            <p:nvGrpSpPr>
              <p:cNvPr id="6" name="Group 11"/>
              <p:cNvGrpSpPr>
                <a:grpSpLocks/>
              </p:cNvGrpSpPr>
              <p:nvPr/>
            </p:nvGrpSpPr>
            <p:grpSpPr bwMode="auto">
              <a:xfrm>
                <a:off x="3760" y="1524"/>
                <a:ext cx="496" cy="96"/>
                <a:chOff x="3760" y="1524"/>
                <a:chExt cx="496" cy="96"/>
              </a:xfrm>
            </p:grpSpPr>
            <p:sp>
              <p:nvSpPr>
                <p:cNvPr id="21542" name="Line 9"/>
                <p:cNvSpPr>
                  <a:spLocks noChangeShapeType="1"/>
                </p:cNvSpPr>
                <p:nvPr/>
              </p:nvSpPr>
              <p:spPr bwMode="auto">
                <a:xfrm>
                  <a:off x="3760" y="1524"/>
                  <a:ext cx="496" cy="0"/>
                </a:xfrm>
                <a:prstGeom prst="line">
                  <a:avLst/>
                </a:prstGeom>
                <a:noFill/>
                <a:ln w="50800">
                  <a:solidFill>
                    <a:schemeClr val="tx1"/>
                  </a:solidFill>
                  <a:round/>
                  <a:headEnd/>
                  <a:tailEnd/>
                </a:ln>
              </p:spPr>
              <p:txBody>
                <a:bodyPr wrap="none" anchor="ctr"/>
                <a:lstStyle/>
                <a:p>
                  <a:endParaRPr lang="en-US"/>
                </a:p>
              </p:txBody>
            </p:sp>
            <p:sp>
              <p:nvSpPr>
                <p:cNvPr id="21543" name="Line 10"/>
                <p:cNvSpPr>
                  <a:spLocks noChangeShapeType="1"/>
                </p:cNvSpPr>
                <p:nvPr/>
              </p:nvSpPr>
              <p:spPr bwMode="auto">
                <a:xfrm>
                  <a:off x="3760" y="1620"/>
                  <a:ext cx="496" cy="0"/>
                </a:xfrm>
                <a:prstGeom prst="line">
                  <a:avLst/>
                </a:prstGeom>
                <a:noFill/>
                <a:ln w="50800">
                  <a:solidFill>
                    <a:schemeClr val="tx1"/>
                  </a:solidFill>
                  <a:round/>
                  <a:headEnd/>
                  <a:tailEnd/>
                </a:ln>
              </p:spPr>
              <p:txBody>
                <a:bodyPr wrap="none" anchor="ctr"/>
                <a:lstStyle/>
                <a:p>
                  <a:endParaRPr lang="en-US"/>
                </a:p>
              </p:txBody>
            </p:sp>
          </p:grpSp>
          <p:grpSp>
            <p:nvGrpSpPr>
              <p:cNvPr id="7" name="Group 15"/>
              <p:cNvGrpSpPr>
                <a:grpSpLocks/>
              </p:cNvGrpSpPr>
              <p:nvPr/>
            </p:nvGrpSpPr>
            <p:grpSpPr bwMode="auto">
              <a:xfrm>
                <a:off x="1792" y="1380"/>
                <a:ext cx="496" cy="356"/>
                <a:chOff x="1792" y="1380"/>
                <a:chExt cx="496" cy="356"/>
              </a:xfrm>
            </p:grpSpPr>
            <p:sp>
              <p:nvSpPr>
                <p:cNvPr id="21541" name="Line 12"/>
                <p:cNvSpPr>
                  <a:spLocks noChangeShapeType="1"/>
                </p:cNvSpPr>
                <p:nvPr/>
              </p:nvSpPr>
              <p:spPr bwMode="auto">
                <a:xfrm>
                  <a:off x="1792" y="1560"/>
                  <a:ext cx="496" cy="0"/>
                </a:xfrm>
                <a:prstGeom prst="line">
                  <a:avLst/>
                </a:prstGeom>
                <a:noFill/>
                <a:ln w="50800">
                  <a:solidFill>
                    <a:schemeClr val="tx1"/>
                  </a:solidFill>
                  <a:round/>
                  <a:headEnd/>
                  <a:tailEnd/>
                </a:ln>
              </p:spPr>
              <p:txBody>
                <a:bodyPr wrap="none" anchor="ctr"/>
                <a:lstStyle/>
                <a:p>
                  <a:endParaRPr lang="en-US"/>
                </a:p>
              </p:txBody>
            </p:sp>
            <p:graphicFrame>
              <p:nvGraphicFramePr>
                <p:cNvPr id="21506" name="Object 13">
                  <a:hlinkClick r:id="" action="ppaction://ole?verb=0"/>
                </p:cNvPr>
                <p:cNvGraphicFramePr>
                  <a:graphicFrameLocks/>
                </p:cNvGraphicFramePr>
                <p:nvPr/>
              </p:nvGraphicFramePr>
              <p:xfrm>
                <a:off x="1944" y="1380"/>
                <a:ext cx="192" cy="176"/>
              </p:xfrm>
              <a:graphic>
                <a:graphicData uri="http://schemas.openxmlformats.org/presentationml/2006/ole">
                  <mc:AlternateContent xmlns:mc="http://schemas.openxmlformats.org/markup-compatibility/2006">
                    <mc:Choice xmlns:v="urn:schemas-microsoft-com:vml" Requires="v">
                      <p:oleObj spid="_x0000_s4102" name="Document" r:id="rId3" imgW="5486400" imgH="126720" progId="Word.Document.8">
                        <p:embed/>
                      </p:oleObj>
                    </mc:Choice>
                    <mc:Fallback>
                      <p:oleObj name="Document" r:id="rId3" imgW="5486400" imgH="126720" progId="Word.Document.8">
                        <p:embed/>
                        <p:pic>
                          <p:nvPicPr>
                            <p:cNvPr id="0" name="Object 13"/>
                            <p:cNvPicPr>
                              <a:picLocks noChangeArrowheads="1"/>
                            </p:cNvPicPr>
                            <p:nvPr/>
                          </p:nvPicPr>
                          <p:blipFill>
                            <a:blip r:embed="rId4">
                              <a:extLst>
                                <a:ext uri="{28A0092B-C50C-407E-A947-70E740481C1C}">
                                  <a14:useLocalDpi xmlns:a14="http://schemas.microsoft.com/office/drawing/2010/main" val="0"/>
                                </a:ext>
                              </a:extLst>
                            </a:blip>
                            <a:srcRect r="97591"/>
                            <a:stretch>
                              <a:fillRect/>
                            </a:stretch>
                          </p:blipFill>
                          <p:spPr bwMode="auto">
                            <a:xfrm>
                              <a:off x="1944" y="1380"/>
                              <a:ext cx="192" cy="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7" name="Object 14">
                  <a:hlinkClick r:id="" action="ppaction://ole?verb=0"/>
                </p:cNvPr>
                <p:cNvGraphicFramePr>
                  <a:graphicFrameLocks/>
                </p:cNvGraphicFramePr>
                <p:nvPr/>
              </p:nvGraphicFramePr>
              <p:xfrm>
                <a:off x="1944" y="1560"/>
                <a:ext cx="192" cy="176"/>
              </p:xfrm>
              <a:graphic>
                <a:graphicData uri="http://schemas.openxmlformats.org/presentationml/2006/ole">
                  <mc:AlternateContent xmlns:mc="http://schemas.openxmlformats.org/markup-compatibility/2006">
                    <mc:Choice xmlns:v="urn:schemas-microsoft-com:vml" Requires="v">
                      <p:oleObj spid="_x0000_s4103" name="Document" r:id="rId5" imgW="5486400" imgH="126720" progId="Word.Document.8">
                        <p:embed/>
                      </p:oleObj>
                    </mc:Choice>
                    <mc:Fallback>
                      <p:oleObj name="Document" r:id="rId5" imgW="5486400" imgH="126720" progId="Word.Document.8">
                        <p:embed/>
                        <p:pic>
                          <p:nvPicPr>
                            <p:cNvPr id="0" name="Object 14"/>
                            <p:cNvPicPr>
                              <a:picLocks noChangeArrowheads="1"/>
                            </p:cNvPicPr>
                            <p:nvPr/>
                          </p:nvPicPr>
                          <p:blipFill>
                            <a:blip r:embed="rId6">
                              <a:extLst>
                                <a:ext uri="{28A0092B-C50C-407E-A947-70E740481C1C}">
                                  <a14:useLocalDpi xmlns:a14="http://schemas.microsoft.com/office/drawing/2010/main" val="0"/>
                                </a:ext>
                              </a:extLst>
                            </a:blip>
                            <a:srcRect r="97591"/>
                            <a:stretch>
                              <a:fillRect/>
                            </a:stretch>
                          </p:blipFill>
                          <p:spPr bwMode="auto">
                            <a:xfrm>
                              <a:off x="1944" y="1560"/>
                              <a:ext cx="192" cy="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8" name="Group 18"/>
              <p:cNvGrpSpPr>
                <a:grpSpLocks/>
              </p:cNvGrpSpPr>
              <p:nvPr/>
            </p:nvGrpSpPr>
            <p:grpSpPr bwMode="auto">
              <a:xfrm>
                <a:off x="561" y="1190"/>
                <a:ext cx="1002" cy="758"/>
                <a:chOff x="561" y="1190"/>
                <a:chExt cx="1002" cy="758"/>
              </a:xfrm>
            </p:grpSpPr>
            <p:sp>
              <p:nvSpPr>
                <p:cNvPr id="21539" name="Rectangle 16"/>
                <p:cNvSpPr>
                  <a:spLocks noChangeArrowheads="1"/>
                </p:cNvSpPr>
                <p:nvPr/>
              </p:nvSpPr>
              <p:spPr bwMode="auto">
                <a:xfrm>
                  <a:off x="584" y="1190"/>
                  <a:ext cx="957" cy="758"/>
                </a:xfrm>
                <a:prstGeom prst="rect">
                  <a:avLst/>
                </a:prstGeom>
                <a:solidFill>
                  <a:srgbClr val="FFFF99"/>
                </a:solidFill>
                <a:ln w="12700">
                  <a:noFill/>
                  <a:miter lim="800000"/>
                  <a:headEnd/>
                  <a:tailEnd/>
                </a:ln>
                <a:effectLst>
                  <a:prstShdw prst="shdw17" dist="17961" dir="2700000">
                    <a:srgbClr val="99995C"/>
                  </a:prstShdw>
                </a:effectLst>
              </p:spPr>
              <p:txBody>
                <a:bodyPr wrap="none" anchor="ctr"/>
                <a:lstStyle/>
                <a:p>
                  <a:endParaRPr lang="en-US"/>
                </a:p>
              </p:txBody>
            </p:sp>
            <p:sp>
              <p:nvSpPr>
                <p:cNvPr id="21540" name="Rectangle 17"/>
                <p:cNvSpPr>
                  <a:spLocks noChangeArrowheads="1"/>
                </p:cNvSpPr>
                <p:nvPr/>
              </p:nvSpPr>
              <p:spPr bwMode="auto">
                <a:xfrm>
                  <a:off x="561" y="1317"/>
                  <a:ext cx="1002" cy="371"/>
                </a:xfrm>
                <a:prstGeom prst="rect">
                  <a:avLst/>
                </a:prstGeom>
                <a:solidFill>
                  <a:srgbClr val="FFFF99"/>
                </a:solidFill>
                <a:ln w="12700">
                  <a:noFill/>
                  <a:miter lim="800000"/>
                  <a:headEnd/>
                  <a:tailEnd/>
                </a:ln>
              </p:spPr>
              <p:txBody>
                <a:bodyPr lIns="90472" tIns="44442" rIns="90472" bIns="44442">
                  <a:spAutoFit/>
                </a:bodyPr>
                <a:lstStyle/>
                <a:p>
                  <a:pPr algn="ctr" eaLnBrk="0" hangingPunct="0">
                    <a:spcBef>
                      <a:spcPct val="50000"/>
                    </a:spcBef>
                  </a:pPr>
                  <a:r>
                    <a:rPr lang="en-US" sz="1500" b="1" dirty="0"/>
                    <a:t>Total Cost minus Salvage Value</a:t>
                  </a:r>
                </a:p>
              </p:txBody>
            </p:sp>
          </p:grpSp>
        </p:grpSp>
        <p:grpSp>
          <p:nvGrpSpPr>
            <p:cNvPr id="9" name="Group 35"/>
            <p:cNvGrpSpPr>
              <a:grpSpLocks/>
            </p:cNvGrpSpPr>
            <p:nvPr/>
          </p:nvGrpSpPr>
          <p:grpSpPr bwMode="auto">
            <a:xfrm>
              <a:off x="584" y="2438"/>
              <a:ext cx="4899" cy="768"/>
              <a:chOff x="584" y="2438"/>
              <a:chExt cx="4899" cy="768"/>
            </a:xfrm>
          </p:grpSpPr>
          <p:grpSp>
            <p:nvGrpSpPr>
              <p:cNvPr id="10" name="Group 22"/>
              <p:cNvGrpSpPr>
                <a:grpSpLocks/>
              </p:cNvGrpSpPr>
              <p:nvPr/>
            </p:nvGrpSpPr>
            <p:grpSpPr bwMode="auto">
              <a:xfrm>
                <a:off x="584" y="2438"/>
                <a:ext cx="957" cy="758"/>
                <a:chOff x="584" y="2438"/>
                <a:chExt cx="957" cy="758"/>
              </a:xfrm>
            </p:grpSpPr>
            <p:sp>
              <p:nvSpPr>
                <p:cNvPr id="21532" name="Rectangle 20"/>
                <p:cNvSpPr>
                  <a:spLocks noChangeArrowheads="1"/>
                </p:cNvSpPr>
                <p:nvPr/>
              </p:nvSpPr>
              <p:spPr bwMode="auto">
                <a:xfrm>
                  <a:off x="584" y="2438"/>
                  <a:ext cx="957" cy="758"/>
                </a:xfrm>
                <a:prstGeom prst="rect">
                  <a:avLst/>
                </a:prstGeom>
                <a:solidFill>
                  <a:srgbClr val="FCD1C1"/>
                </a:solidFill>
                <a:ln w="12700">
                  <a:noFill/>
                  <a:miter lim="800000"/>
                  <a:headEnd/>
                  <a:tailEnd/>
                </a:ln>
                <a:effectLst>
                  <a:prstShdw prst="shdw17" dist="17961" dir="2700000">
                    <a:srgbClr val="977D74"/>
                  </a:prstShdw>
                </a:effectLst>
              </p:spPr>
              <p:txBody>
                <a:bodyPr wrap="none" anchor="ctr"/>
                <a:lstStyle/>
                <a:p>
                  <a:endParaRPr lang="en-US"/>
                </a:p>
              </p:txBody>
            </p:sp>
            <p:sp>
              <p:nvSpPr>
                <p:cNvPr id="21533" name="Rectangle 21"/>
                <p:cNvSpPr>
                  <a:spLocks noChangeArrowheads="1"/>
                </p:cNvSpPr>
                <p:nvPr/>
              </p:nvSpPr>
              <p:spPr bwMode="auto">
                <a:xfrm>
                  <a:off x="683" y="2543"/>
                  <a:ext cx="748" cy="546"/>
                </a:xfrm>
                <a:prstGeom prst="rect">
                  <a:avLst/>
                </a:prstGeom>
                <a:noFill/>
                <a:ln w="12700">
                  <a:noFill/>
                  <a:miter lim="800000"/>
                  <a:headEnd/>
                  <a:tailEnd/>
                </a:ln>
              </p:spPr>
              <p:txBody>
                <a:bodyPr lIns="90472" tIns="44442" rIns="90472" bIns="44442">
                  <a:spAutoFit/>
                </a:bodyPr>
                <a:lstStyle/>
                <a:p>
                  <a:pPr algn="ctr" eaLnBrk="0" hangingPunct="0"/>
                  <a:r>
                    <a:rPr lang="en-US" sz="1500" b="1" dirty="0"/>
                    <a:t>Depletion</a:t>
                  </a:r>
                </a:p>
                <a:p>
                  <a:pPr algn="ctr" eaLnBrk="0" hangingPunct="0"/>
                  <a:r>
                    <a:rPr lang="en-US" sz="1500" b="1" dirty="0"/>
                    <a:t>Cost per Unit</a:t>
                  </a:r>
                </a:p>
              </p:txBody>
            </p:sp>
          </p:grpSp>
          <p:grpSp>
            <p:nvGrpSpPr>
              <p:cNvPr id="11" name="Group 25"/>
              <p:cNvGrpSpPr>
                <a:grpSpLocks/>
              </p:cNvGrpSpPr>
              <p:nvPr/>
            </p:nvGrpSpPr>
            <p:grpSpPr bwMode="auto">
              <a:xfrm>
                <a:off x="2552" y="2438"/>
                <a:ext cx="957" cy="758"/>
                <a:chOff x="2552" y="2438"/>
                <a:chExt cx="957" cy="758"/>
              </a:xfrm>
            </p:grpSpPr>
            <p:sp>
              <p:nvSpPr>
                <p:cNvPr id="21530" name="Rectangle 23"/>
                <p:cNvSpPr>
                  <a:spLocks noChangeArrowheads="1"/>
                </p:cNvSpPr>
                <p:nvPr/>
              </p:nvSpPr>
              <p:spPr bwMode="auto">
                <a:xfrm>
                  <a:off x="2552" y="2438"/>
                  <a:ext cx="957" cy="758"/>
                </a:xfrm>
                <a:prstGeom prst="rect">
                  <a:avLst/>
                </a:prstGeom>
                <a:solidFill>
                  <a:srgbClr val="CCFFCC"/>
                </a:solidFill>
                <a:ln w="12700">
                  <a:noFill/>
                  <a:miter lim="800000"/>
                  <a:headEnd/>
                  <a:tailEnd/>
                </a:ln>
                <a:effectLst>
                  <a:prstShdw prst="shdw17" dist="17961" dir="2700000">
                    <a:srgbClr val="7A997A"/>
                  </a:prstShdw>
                </a:effectLst>
              </p:spPr>
              <p:txBody>
                <a:bodyPr wrap="none" anchor="ctr"/>
                <a:lstStyle/>
                <a:p>
                  <a:endParaRPr lang="en-US"/>
                </a:p>
              </p:txBody>
            </p:sp>
            <p:sp>
              <p:nvSpPr>
                <p:cNvPr id="21531" name="Rectangle 24"/>
                <p:cNvSpPr>
                  <a:spLocks noChangeArrowheads="1"/>
                </p:cNvSpPr>
                <p:nvPr/>
              </p:nvSpPr>
              <p:spPr bwMode="auto">
                <a:xfrm>
                  <a:off x="2637" y="2471"/>
                  <a:ext cx="786" cy="681"/>
                </a:xfrm>
                <a:prstGeom prst="rect">
                  <a:avLst/>
                </a:prstGeom>
                <a:noFill/>
                <a:ln w="12700">
                  <a:noFill/>
                  <a:miter lim="800000"/>
                  <a:headEnd/>
                  <a:tailEnd/>
                </a:ln>
              </p:spPr>
              <p:txBody>
                <a:bodyPr lIns="90472" tIns="44442" rIns="90472" bIns="44442">
                  <a:spAutoFit/>
                </a:bodyPr>
                <a:lstStyle/>
                <a:p>
                  <a:pPr algn="ctr" eaLnBrk="0" hangingPunct="0"/>
                  <a:r>
                    <a:rPr lang="en-US" sz="1500" b="1" dirty="0"/>
                    <a:t>Number of</a:t>
                  </a:r>
                </a:p>
                <a:p>
                  <a:pPr algn="ctr" eaLnBrk="0" hangingPunct="0"/>
                  <a:r>
                    <a:rPr lang="en-US" sz="1500" b="1" dirty="0"/>
                    <a:t>Units Extracted and Sold</a:t>
                  </a:r>
                </a:p>
              </p:txBody>
            </p:sp>
          </p:grpSp>
          <p:grpSp>
            <p:nvGrpSpPr>
              <p:cNvPr id="12" name="Group 28"/>
              <p:cNvGrpSpPr>
                <a:grpSpLocks/>
              </p:cNvGrpSpPr>
              <p:nvPr/>
            </p:nvGrpSpPr>
            <p:grpSpPr bwMode="auto">
              <a:xfrm>
                <a:off x="4526" y="2448"/>
                <a:ext cx="957" cy="758"/>
                <a:chOff x="4526" y="2448"/>
                <a:chExt cx="957" cy="758"/>
              </a:xfrm>
            </p:grpSpPr>
            <p:sp>
              <p:nvSpPr>
                <p:cNvPr id="21528" name="Rectangle 26"/>
                <p:cNvSpPr>
                  <a:spLocks noChangeArrowheads="1"/>
                </p:cNvSpPr>
                <p:nvPr/>
              </p:nvSpPr>
              <p:spPr bwMode="auto">
                <a:xfrm>
                  <a:off x="4526" y="2448"/>
                  <a:ext cx="957" cy="758"/>
                </a:xfrm>
                <a:prstGeom prst="rect">
                  <a:avLst/>
                </a:prstGeom>
                <a:solidFill>
                  <a:srgbClr val="8CF4EA"/>
                </a:solidFill>
                <a:ln w="12700">
                  <a:noFill/>
                  <a:miter lim="800000"/>
                  <a:headEnd/>
                  <a:tailEnd/>
                </a:ln>
                <a:effectLst>
                  <a:prstShdw prst="shdw17" dist="17961" dir="2700000">
                    <a:srgbClr val="54928C"/>
                  </a:prstShdw>
                </a:effectLst>
              </p:spPr>
              <p:txBody>
                <a:bodyPr wrap="none" anchor="ctr"/>
                <a:lstStyle/>
                <a:p>
                  <a:endParaRPr lang="en-US"/>
                </a:p>
              </p:txBody>
            </p:sp>
            <p:sp>
              <p:nvSpPr>
                <p:cNvPr id="21529" name="Rectangle 27"/>
                <p:cNvSpPr>
                  <a:spLocks noChangeArrowheads="1"/>
                </p:cNvSpPr>
                <p:nvPr/>
              </p:nvSpPr>
              <p:spPr bwMode="auto">
                <a:xfrm>
                  <a:off x="4631" y="2627"/>
                  <a:ext cx="748" cy="536"/>
                </a:xfrm>
                <a:prstGeom prst="rect">
                  <a:avLst/>
                </a:prstGeom>
                <a:noFill/>
                <a:ln w="12700">
                  <a:noFill/>
                  <a:miter lim="800000"/>
                  <a:headEnd/>
                  <a:tailEnd/>
                </a:ln>
              </p:spPr>
              <p:txBody>
                <a:bodyPr lIns="90472" tIns="44442" rIns="90472" bIns="44442">
                  <a:spAutoFit/>
                </a:bodyPr>
                <a:lstStyle/>
                <a:p>
                  <a:pPr algn="ctr" eaLnBrk="0" hangingPunct="0"/>
                  <a:r>
                    <a:rPr lang="en-US" sz="1500" b="1" dirty="0"/>
                    <a:t>Annual Depletion</a:t>
                  </a:r>
                </a:p>
                <a:p>
                  <a:pPr algn="ctr" eaLnBrk="0" hangingPunct="0"/>
                  <a:r>
                    <a:rPr lang="en-US" sz="1500" b="1" dirty="0"/>
                    <a:t>Expense</a:t>
                  </a:r>
                </a:p>
              </p:txBody>
            </p:sp>
          </p:grpSp>
          <p:grpSp>
            <p:nvGrpSpPr>
              <p:cNvPr id="13" name="Group 31"/>
              <p:cNvGrpSpPr>
                <a:grpSpLocks/>
              </p:cNvGrpSpPr>
              <p:nvPr/>
            </p:nvGrpSpPr>
            <p:grpSpPr bwMode="auto">
              <a:xfrm>
                <a:off x="3760" y="2772"/>
                <a:ext cx="496" cy="96"/>
                <a:chOff x="3760" y="2772"/>
                <a:chExt cx="496" cy="96"/>
              </a:xfrm>
            </p:grpSpPr>
            <p:sp>
              <p:nvSpPr>
                <p:cNvPr id="21526" name="Line 29"/>
                <p:cNvSpPr>
                  <a:spLocks noChangeShapeType="1"/>
                </p:cNvSpPr>
                <p:nvPr/>
              </p:nvSpPr>
              <p:spPr bwMode="auto">
                <a:xfrm>
                  <a:off x="3760" y="2772"/>
                  <a:ext cx="496" cy="0"/>
                </a:xfrm>
                <a:prstGeom prst="line">
                  <a:avLst/>
                </a:prstGeom>
                <a:noFill/>
                <a:ln w="50800">
                  <a:solidFill>
                    <a:schemeClr val="tx1"/>
                  </a:solidFill>
                  <a:round/>
                  <a:headEnd/>
                  <a:tailEnd/>
                </a:ln>
              </p:spPr>
              <p:txBody>
                <a:bodyPr wrap="none" anchor="ctr"/>
                <a:lstStyle/>
                <a:p>
                  <a:endParaRPr lang="en-US"/>
                </a:p>
              </p:txBody>
            </p:sp>
            <p:sp>
              <p:nvSpPr>
                <p:cNvPr id="21527" name="Line 30"/>
                <p:cNvSpPr>
                  <a:spLocks noChangeShapeType="1"/>
                </p:cNvSpPr>
                <p:nvPr/>
              </p:nvSpPr>
              <p:spPr bwMode="auto">
                <a:xfrm>
                  <a:off x="3760" y="2868"/>
                  <a:ext cx="496" cy="0"/>
                </a:xfrm>
                <a:prstGeom prst="line">
                  <a:avLst/>
                </a:prstGeom>
                <a:noFill/>
                <a:ln w="50800">
                  <a:solidFill>
                    <a:schemeClr val="tx1"/>
                  </a:solidFill>
                  <a:round/>
                  <a:headEnd/>
                  <a:tailEnd/>
                </a:ln>
              </p:spPr>
              <p:txBody>
                <a:bodyPr wrap="none" anchor="ctr"/>
                <a:lstStyle/>
                <a:p>
                  <a:endParaRPr lang="en-US"/>
                </a:p>
              </p:txBody>
            </p:sp>
          </p:grpSp>
          <p:grpSp>
            <p:nvGrpSpPr>
              <p:cNvPr id="14" name="Group 34"/>
              <p:cNvGrpSpPr>
                <a:grpSpLocks/>
              </p:cNvGrpSpPr>
              <p:nvPr/>
            </p:nvGrpSpPr>
            <p:grpSpPr bwMode="auto">
              <a:xfrm>
                <a:off x="1942" y="2684"/>
                <a:ext cx="184" cy="240"/>
                <a:chOff x="1942" y="2684"/>
                <a:chExt cx="184" cy="240"/>
              </a:xfrm>
            </p:grpSpPr>
            <p:sp>
              <p:nvSpPr>
                <p:cNvPr id="21524" name="Line 32"/>
                <p:cNvSpPr>
                  <a:spLocks noChangeShapeType="1"/>
                </p:cNvSpPr>
                <p:nvPr/>
              </p:nvSpPr>
              <p:spPr bwMode="auto">
                <a:xfrm flipV="1">
                  <a:off x="1942" y="2684"/>
                  <a:ext cx="184" cy="240"/>
                </a:xfrm>
                <a:prstGeom prst="line">
                  <a:avLst/>
                </a:prstGeom>
                <a:noFill/>
                <a:ln w="50800">
                  <a:solidFill>
                    <a:schemeClr val="tx1"/>
                  </a:solidFill>
                  <a:round/>
                  <a:headEnd/>
                  <a:tailEnd/>
                </a:ln>
              </p:spPr>
              <p:txBody>
                <a:bodyPr wrap="none" anchor="ctr"/>
                <a:lstStyle/>
                <a:p>
                  <a:endParaRPr lang="en-US"/>
                </a:p>
              </p:txBody>
            </p:sp>
            <p:sp>
              <p:nvSpPr>
                <p:cNvPr id="21525" name="Line 33"/>
                <p:cNvSpPr>
                  <a:spLocks noChangeShapeType="1"/>
                </p:cNvSpPr>
                <p:nvPr/>
              </p:nvSpPr>
              <p:spPr bwMode="auto">
                <a:xfrm>
                  <a:off x="1956" y="2703"/>
                  <a:ext cx="156" cy="202"/>
                </a:xfrm>
                <a:prstGeom prst="line">
                  <a:avLst/>
                </a:prstGeom>
                <a:noFill/>
                <a:ln w="50800">
                  <a:solidFill>
                    <a:schemeClr val="tx1"/>
                  </a:solidFill>
                  <a:round/>
                  <a:headEnd/>
                  <a:tailEnd/>
                </a:ln>
              </p:spPr>
              <p:txBody>
                <a:bodyPr wrap="none" anchor="ctr"/>
                <a:lstStyle/>
                <a:p>
                  <a:endParaRPr lang="en-US"/>
                </a:p>
              </p:txBody>
            </p:sp>
          </p:grpSp>
        </p:grpSp>
        <p:grpSp>
          <p:nvGrpSpPr>
            <p:cNvPr id="15" name="Group 41"/>
            <p:cNvGrpSpPr>
              <a:grpSpLocks/>
            </p:cNvGrpSpPr>
            <p:nvPr/>
          </p:nvGrpSpPr>
          <p:grpSpPr bwMode="auto">
            <a:xfrm>
              <a:off x="284" y="1572"/>
              <a:ext cx="5489" cy="1252"/>
              <a:chOff x="284" y="1572"/>
              <a:chExt cx="5489" cy="1252"/>
            </a:xfrm>
          </p:grpSpPr>
          <p:sp>
            <p:nvSpPr>
              <p:cNvPr id="21514" name="Line 36"/>
              <p:cNvSpPr>
                <a:spLocks noChangeShapeType="1"/>
              </p:cNvSpPr>
              <p:nvPr/>
            </p:nvSpPr>
            <p:spPr bwMode="auto">
              <a:xfrm>
                <a:off x="5512" y="1572"/>
                <a:ext cx="220" cy="0"/>
              </a:xfrm>
              <a:prstGeom prst="line">
                <a:avLst/>
              </a:prstGeom>
              <a:noFill/>
              <a:ln w="50800">
                <a:solidFill>
                  <a:srgbClr val="CF0E30"/>
                </a:solidFill>
                <a:round/>
                <a:headEnd/>
                <a:tailEnd/>
              </a:ln>
            </p:spPr>
            <p:txBody>
              <a:bodyPr wrap="none" anchor="ctr"/>
              <a:lstStyle/>
              <a:p>
                <a:endParaRPr lang="en-US"/>
              </a:p>
            </p:txBody>
          </p:sp>
          <p:sp>
            <p:nvSpPr>
              <p:cNvPr id="21515" name="Line 37"/>
              <p:cNvSpPr>
                <a:spLocks noChangeShapeType="1"/>
              </p:cNvSpPr>
              <p:nvPr/>
            </p:nvSpPr>
            <p:spPr bwMode="auto">
              <a:xfrm>
                <a:off x="312" y="2212"/>
                <a:ext cx="0" cy="580"/>
              </a:xfrm>
              <a:prstGeom prst="line">
                <a:avLst/>
              </a:prstGeom>
              <a:noFill/>
              <a:ln w="50800">
                <a:solidFill>
                  <a:srgbClr val="CF0E30"/>
                </a:solidFill>
                <a:round/>
                <a:headEnd/>
                <a:tailEnd/>
              </a:ln>
            </p:spPr>
            <p:txBody>
              <a:bodyPr wrap="none" anchor="ctr"/>
              <a:lstStyle/>
              <a:p>
                <a:endParaRPr lang="en-US"/>
              </a:p>
            </p:txBody>
          </p:sp>
          <p:sp>
            <p:nvSpPr>
              <p:cNvPr id="21516" name="Line 38"/>
              <p:cNvSpPr>
                <a:spLocks noChangeShapeType="1"/>
              </p:cNvSpPr>
              <p:nvPr/>
            </p:nvSpPr>
            <p:spPr bwMode="auto">
              <a:xfrm flipV="1">
                <a:off x="316" y="2788"/>
                <a:ext cx="265" cy="36"/>
              </a:xfrm>
              <a:prstGeom prst="line">
                <a:avLst/>
              </a:prstGeom>
              <a:noFill/>
              <a:ln w="50800">
                <a:solidFill>
                  <a:srgbClr val="CF0E30"/>
                </a:solidFill>
                <a:round/>
                <a:headEnd/>
                <a:tailEnd type="triangle" w="med" len="med"/>
              </a:ln>
            </p:spPr>
            <p:txBody>
              <a:bodyPr wrap="none" anchor="ctr"/>
              <a:lstStyle/>
              <a:p>
                <a:endParaRPr lang="en-US"/>
              </a:p>
            </p:txBody>
          </p:sp>
          <p:sp>
            <p:nvSpPr>
              <p:cNvPr id="21517" name="Line 39"/>
              <p:cNvSpPr>
                <a:spLocks noChangeShapeType="1"/>
              </p:cNvSpPr>
              <p:nvPr/>
            </p:nvSpPr>
            <p:spPr bwMode="auto">
              <a:xfrm flipH="1" flipV="1">
                <a:off x="284" y="2180"/>
                <a:ext cx="5489" cy="33"/>
              </a:xfrm>
              <a:prstGeom prst="line">
                <a:avLst/>
              </a:prstGeom>
              <a:noFill/>
              <a:ln w="50800">
                <a:solidFill>
                  <a:srgbClr val="CF0E30"/>
                </a:solidFill>
                <a:round/>
                <a:headEnd/>
                <a:tailEnd/>
              </a:ln>
            </p:spPr>
            <p:txBody>
              <a:bodyPr wrap="none" anchor="ctr"/>
              <a:lstStyle/>
              <a:p>
                <a:endParaRPr lang="en-US"/>
              </a:p>
            </p:txBody>
          </p:sp>
          <p:sp>
            <p:nvSpPr>
              <p:cNvPr id="21518" name="Line 40"/>
              <p:cNvSpPr>
                <a:spLocks noChangeShapeType="1"/>
              </p:cNvSpPr>
              <p:nvPr/>
            </p:nvSpPr>
            <p:spPr bwMode="auto">
              <a:xfrm>
                <a:off x="5739" y="1584"/>
                <a:ext cx="0" cy="600"/>
              </a:xfrm>
              <a:prstGeom prst="line">
                <a:avLst/>
              </a:prstGeom>
              <a:noFill/>
              <a:ln w="50800">
                <a:solidFill>
                  <a:srgbClr val="CF0E30"/>
                </a:solidFill>
                <a:round/>
                <a:headEnd/>
                <a:tailEnd/>
              </a:ln>
            </p:spPr>
            <p:txBody>
              <a:bodyPr wrap="none" anchor="ctr"/>
              <a:lstStyle/>
              <a:p>
                <a:endParaRPr lang="en-US"/>
              </a:p>
            </p:txBody>
          </p:sp>
        </p:grpSp>
      </p:grpSp>
      <p:sp>
        <p:nvSpPr>
          <p:cNvPr id="59435" name="Rectangle 43"/>
          <p:cNvSpPr>
            <a:spLocks noGrp="1" noChangeArrowheads="1"/>
          </p:cNvSpPr>
          <p:nvPr>
            <p:ph type="body" idx="1"/>
          </p:nvPr>
        </p:nvSpPr>
        <p:spPr>
          <a:xfrm>
            <a:off x="907143" y="4987231"/>
            <a:ext cx="7366000" cy="1693664"/>
          </a:xfrm>
          <a:solidFill>
            <a:srgbClr val="FFFF99"/>
          </a:solidFill>
          <a:effectLst>
            <a:outerShdw dist="35921" dir="2700000" algn="ctr" rotWithShape="0">
              <a:schemeClr val="bg2"/>
            </a:outerShdw>
          </a:effectLst>
        </p:spPr>
        <p:txBody>
          <a:bodyPr lIns="91583" tIns="45040" rIns="91583" bIns="45040"/>
          <a:lstStyle/>
          <a:p>
            <a:pPr marL="0" indent="0" defTabSz="270291">
              <a:buNone/>
              <a:defRPr/>
            </a:pPr>
            <a:r>
              <a:rPr lang="en-US" sz="2700" b="1" dirty="0">
                <a:solidFill>
                  <a:srgbClr val="BC3700"/>
                </a:solidFill>
              </a:rPr>
              <a:t>Helpful hint:</a:t>
            </a:r>
            <a:r>
              <a:rPr lang="en-US" sz="2700" b="1" dirty="0"/>
              <a:t>  This computation for depletion is similar to the computation for depreciation using the units-of-activity method of depreciation.</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435">
                                            <p:txEl>
                                              <p:pRg st="0" end="0"/>
                                            </p:txEl>
                                          </p:spTgt>
                                        </p:tgtEl>
                                        <p:attrNameLst>
                                          <p:attrName>style.visibility</p:attrName>
                                        </p:attrNameLst>
                                      </p:cBhvr>
                                      <p:to>
                                        <p:strVal val="visible"/>
                                      </p:to>
                                    </p:set>
                                    <p:anim calcmode="lin" valueType="num">
                                      <p:cBhvr additive="base">
                                        <p:cTn id="7" dur="500" fill="hold"/>
                                        <p:tgtEl>
                                          <p:spTgt spid="59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43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3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798286" y="5072062"/>
            <a:ext cx="7493000" cy="1071563"/>
          </a:xfrm>
          <a:prstGeom prst="rect">
            <a:avLst/>
          </a:prstGeom>
          <a:solidFill>
            <a:srgbClr val="F6BF69"/>
          </a:solidFill>
          <a:ln w="12700">
            <a:noFill/>
            <a:miter lim="800000"/>
            <a:headEnd/>
            <a:tailEnd/>
          </a:ln>
          <a:effectLst>
            <a:prstShdw prst="shdw17" dist="17961" dir="2700000">
              <a:srgbClr val="94733F"/>
            </a:prstShdw>
          </a:effectLst>
        </p:spPr>
        <p:txBody>
          <a:bodyPr wrap="none" lIns="86493" tIns="43247" rIns="86493" bIns="43247" anchor="ctr"/>
          <a:lstStyle/>
          <a:p>
            <a:endParaRPr lang="en-US"/>
          </a:p>
        </p:txBody>
      </p:sp>
      <p:sp>
        <p:nvSpPr>
          <p:cNvPr id="22532" name="Rectangle 4"/>
          <p:cNvSpPr>
            <a:spLocks noChangeArrowheads="1"/>
          </p:cNvSpPr>
          <p:nvPr/>
        </p:nvSpPr>
        <p:spPr bwMode="auto">
          <a:xfrm>
            <a:off x="1198942" y="500063"/>
            <a:ext cx="6727976" cy="608117"/>
          </a:xfrm>
          <a:prstGeom prst="rect">
            <a:avLst/>
          </a:prstGeom>
          <a:noFill/>
          <a:ln w="12700">
            <a:noFill/>
            <a:miter lim="800000"/>
            <a:headEnd/>
            <a:tailEnd/>
          </a:ln>
        </p:spPr>
        <p:txBody>
          <a:bodyPr lIns="85577" tIns="42038" rIns="85577" bIns="42038">
            <a:spAutoFit/>
          </a:bodyPr>
          <a:lstStyle/>
          <a:p>
            <a:pPr algn="ctr" eaLnBrk="0" hangingPunct="0">
              <a:spcBef>
                <a:spcPct val="50000"/>
              </a:spcBef>
            </a:pPr>
            <a:r>
              <a:rPr lang="en-US" sz="3400" b="1" dirty="0">
                <a:solidFill>
                  <a:srgbClr val="000099"/>
                </a:solidFill>
                <a:latin typeface="Arial Black" pitchFamily="34" charset="0"/>
              </a:rPr>
              <a:t>RECORDING DEPLETION</a:t>
            </a:r>
          </a:p>
        </p:txBody>
      </p:sp>
      <p:grpSp>
        <p:nvGrpSpPr>
          <p:cNvPr id="2" name="Group 7"/>
          <p:cNvGrpSpPr>
            <a:grpSpLocks/>
          </p:cNvGrpSpPr>
          <p:nvPr/>
        </p:nvGrpSpPr>
        <p:grpSpPr bwMode="auto">
          <a:xfrm>
            <a:off x="290286" y="1643062"/>
            <a:ext cx="8708571" cy="3280172"/>
            <a:chOff x="192" y="1104"/>
            <a:chExt cx="5760" cy="2204"/>
          </a:xfrm>
        </p:grpSpPr>
        <p:sp>
          <p:nvSpPr>
            <p:cNvPr id="22534" name="Rectangle 5"/>
            <p:cNvSpPr>
              <a:spLocks noChangeArrowheads="1"/>
            </p:cNvSpPr>
            <p:nvPr/>
          </p:nvSpPr>
          <p:spPr bwMode="auto">
            <a:xfrm>
              <a:off x="192" y="1104"/>
              <a:ext cx="5760" cy="2204"/>
            </a:xfrm>
            <a:prstGeom prst="rect">
              <a:avLst/>
            </a:prstGeom>
            <a:solidFill>
              <a:srgbClr val="FCD1C1"/>
            </a:solidFill>
            <a:ln w="12700">
              <a:noFill/>
              <a:miter lim="800000"/>
              <a:headEnd/>
              <a:tailEnd/>
            </a:ln>
            <a:effectLst>
              <a:prstShdw prst="shdw17" dist="17961" dir="2700000">
                <a:srgbClr val="977D74"/>
              </a:prstShdw>
            </a:effectLst>
          </p:spPr>
          <p:txBody>
            <a:bodyPr wrap="none" anchor="ctr"/>
            <a:lstStyle/>
            <a:p>
              <a:endParaRPr lang="en-US"/>
            </a:p>
          </p:txBody>
        </p:sp>
        <p:sp>
          <p:nvSpPr>
            <p:cNvPr id="22535" name="Rectangle 6"/>
            <p:cNvSpPr>
              <a:spLocks noChangeArrowheads="1"/>
            </p:cNvSpPr>
            <p:nvPr/>
          </p:nvSpPr>
          <p:spPr bwMode="auto">
            <a:xfrm>
              <a:off x="265" y="1112"/>
              <a:ext cx="4881" cy="2066"/>
            </a:xfrm>
            <a:prstGeom prst="rect">
              <a:avLst/>
            </a:prstGeom>
            <a:noFill/>
            <a:ln w="12700">
              <a:noFill/>
              <a:miter lim="800000"/>
              <a:headEnd/>
              <a:tailEnd/>
            </a:ln>
          </p:spPr>
          <p:txBody>
            <a:bodyPr lIns="90472" tIns="44442" rIns="90472" bIns="44442">
              <a:spAutoFit/>
            </a:bodyPr>
            <a:lstStyle/>
            <a:p>
              <a:pPr eaLnBrk="0" hangingPunct="0"/>
              <a:r>
                <a:rPr lang="en-US" sz="2100" b="1" dirty="0"/>
                <a:t>The Lane Coal Company invests $5 million in a mine estimated to have 10 million tons of coal and no salvage value.  In the first year, 800,000 tons of coal are extracted and sold.  Using the formulas, the calculations are as follows:</a:t>
              </a:r>
            </a:p>
            <a:p>
              <a:pPr algn="ctr" eaLnBrk="0" hangingPunct="0"/>
              <a:r>
                <a:rPr lang="en-US" sz="2100" b="1" dirty="0">
                  <a:solidFill>
                    <a:srgbClr val="971008"/>
                  </a:solidFill>
                </a:rPr>
                <a:t>$5,000,000 ÷ 10,000,000 = $.50 depletion cost per ton</a:t>
              </a:r>
            </a:p>
            <a:p>
              <a:pPr eaLnBrk="0" hangingPunct="0"/>
              <a:r>
                <a:rPr lang="en-US" sz="2100" b="1" dirty="0">
                  <a:solidFill>
                    <a:srgbClr val="971008"/>
                  </a:solidFill>
                </a:rPr>
                <a:t>	     $.50 X 800,000 = $400,000 depletion expense</a:t>
              </a:r>
            </a:p>
            <a:p>
              <a:pPr eaLnBrk="0" hangingPunct="0"/>
              <a:endParaRPr lang="en-US" sz="2100" b="1" dirty="0"/>
            </a:p>
            <a:p>
              <a:pPr eaLnBrk="0" hangingPunct="0"/>
              <a:r>
                <a:rPr lang="en-US" sz="2100" b="1" dirty="0"/>
                <a:t>The entry to record depletion expense for the first year of operations is as follows:</a:t>
              </a:r>
            </a:p>
          </p:txBody>
        </p:sp>
      </p:grpSp>
      <p:graphicFrame>
        <p:nvGraphicFramePr>
          <p:cNvPr id="22530" name="Object 10"/>
          <p:cNvGraphicFramePr>
            <a:graphicFrameLocks noChangeAspect="1"/>
          </p:cNvGraphicFramePr>
          <p:nvPr/>
        </p:nvGraphicFramePr>
        <p:xfrm>
          <a:off x="798286" y="5072063"/>
          <a:ext cx="7474857" cy="1009055"/>
        </p:xfrm>
        <a:graphic>
          <a:graphicData uri="http://schemas.openxmlformats.org/presentationml/2006/ole">
            <mc:AlternateContent xmlns:mc="http://schemas.openxmlformats.org/markup-compatibility/2006">
              <mc:Choice xmlns:v="urn:schemas-microsoft-com:vml" Requires="v">
                <p:oleObj spid="_x0000_s5128" name="Worksheet" r:id="rId3" imgW="2762488" imgH="333613" progId="Excel.Sheet.8">
                  <p:embed/>
                </p:oleObj>
              </mc:Choice>
              <mc:Fallback>
                <p:oleObj name="Worksheet" r:id="rId3" imgW="2762488" imgH="333613" progId="Excel.Sheet.8">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286" y="5072063"/>
                        <a:ext cx="7474857" cy="1009055"/>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mc:AlternateContent xmlns:mc="http://schemas.openxmlformats.org/markup-compatibility/2006" xmlns:p14="http://schemas.microsoft.com/office/powerpoint/2010/main">
        <mc:Choice Requires="p14">
          <p:contentPart p14:bwMode="auto" r:id="rId5">
            <p14:nvContentPartPr>
              <p14:cNvPr id="5123" name="Ink 3"/>
              <p14:cNvContentPartPr>
                <a14:cpLocks xmlns:a14="http://schemas.microsoft.com/office/drawing/2010/main" noRot="1" noChangeAspect="1" noEditPoints="1" noChangeArrowheads="1" noChangeShapeType="1"/>
              </p14:cNvContentPartPr>
              <p14:nvPr/>
            </p14:nvContentPartPr>
            <p14:xfrm>
              <a:off x="4773613" y="3508375"/>
              <a:ext cx="47625" cy="36513"/>
            </p14:xfrm>
          </p:contentPart>
        </mc:Choice>
        <mc:Fallback xmlns="">
          <p:pic>
            <p:nvPicPr>
              <p:cNvPr id="5123" name="Ink 3"/>
              <p:cNvPicPr>
                <a:picLocks noRot="1" noChangeAspect="1" noEditPoints="1" noChangeArrowheads="1" noChangeShapeType="1"/>
              </p:cNvPicPr>
              <p:nvPr/>
            </p:nvPicPr>
            <p:blipFill>
              <a:blip r:embed="rId6"/>
              <a:stretch>
                <a:fillRect/>
              </a:stretch>
            </p:blipFill>
            <p:spPr>
              <a:xfrm>
                <a:off x="4764232" y="3498786"/>
                <a:ext cx="66386" cy="55692"/>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124" name="Ink 4"/>
              <p14:cNvContentPartPr>
                <a14:cpLocks xmlns:a14="http://schemas.microsoft.com/office/drawing/2010/main" noRot="1" noChangeAspect="1" noEditPoints="1" noChangeArrowheads="1" noChangeShapeType="1"/>
              </p14:cNvContentPartPr>
              <p14:nvPr/>
            </p14:nvContentPartPr>
            <p14:xfrm>
              <a:off x="37788850" y="19130963"/>
              <a:ext cx="0" cy="0"/>
            </p14:xfrm>
          </p:contentPart>
        </mc:Choice>
        <mc:Fallback xmlns="">
          <p:pic>
            <p:nvPicPr>
              <p:cNvPr id="5124" name="Ink 4"/>
              <p:cNvPicPr>
                <a:picLocks noRot="1" noChangeAspect="1" noEditPoints="1" noChangeArrowheads="1" noChangeShapeType="1"/>
              </p:cNvPicPr>
              <p:nvPr/>
            </p:nvPicPr>
            <p:blipFill>
              <a:blip r:embed="rId8"/>
              <a:stretch>
                <a:fillRect/>
              </a:stretch>
            </p:blipFill>
            <p:spPr>
              <a:xfrm>
                <a:off x="37788850" y="19130963"/>
                <a:ext cx="0" cy="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125" name="Ink 5"/>
              <p14:cNvContentPartPr>
                <a14:cpLocks xmlns:a14="http://schemas.microsoft.com/office/drawing/2010/main" noRot="1" noChangeAspect="1" noEditPoints="1" noChangeArrowheads="1" noChangeShapeType="1"/>
              </p14:cNvContentPartPr>
              <p14:nvPr/>
            </p14:nvContentPartPr>
            <p14:xfrm>
              <a:off x="6965950" y="3443288"/>
              <a:ext cx="2022475" cy="292100"/>
            </p14:xfrm>
          </p:contentPart>
        </mc:Choice>
        <mc:Fallback xmlns="">
          <p:pic>
            <p:nvPicPr>
              <p:cNvPr id="5125" name="Ink 5"/>
              <p:cNvPicPr>
                <a:picLocks noRot="1" noChangeAspect="1" noEditPoints="1" noChangeArrowheads="1" noChangeShapeType="1"/>
              </p:cNvPicPr>
              <p:nvPr/>
            </p:nvPicPr>
            <p:blipFill>
              <a:blip r:embed="rId10"/>
              <a:stretch>
                <a:fillRect/>
              </a:stretch>
            </p:blipFill>
            <p:spPr>
              <a:xfrm>
                <a:off x="6956590" y="3433865"/>
                <a:ext cx="2041195" cy="310945"/>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5126" name="Ink 6"/>
              <p14:cNvContentPartPr>
                <a14:cpLocks xmlns:a14="http://schemas.microsoft.com/office/drawing/2010/main" noRot="1" noChangeAspect="1" noEditPoints="1" noChangeArrowheads="1" noChangeShapeType="1"/>
              </p14:cNvContentPartPr>
              <p14:nvPr/>
            </p14:nvContentPartPr>
            <p14:xfrm>
              <a:off x="7477125" y="3771900"/>
              <a:ext cx="1801813" cy="268288"/>
            </p14:xfrm>
          </p:contentPart>
        </mc:Choice>
        <mc:Fallback xmlns="">
          <p:pic>
            <p:nvPicPr>
              <p:cNvPr id="5126" name="Ink 6"/>
              <p:cNvPicPr>
                <a:picLocks noRot="1" noChangeAspect="1" noEditPoints="1" noChangeArrowheads="1" noChangeShapeType="1"/>
              </p:cNvPicPr>
              <p:nvPr/>
            </p:nvPicPr>
            <p:blipFill>
              <a:blip r:embed="rId12"/>
              <a:stretch>
                <a:fillRect/>
              </a:stretch>
            </p:blipFill>
            <p:spPr>
              <a:xfrm>
                <a:off x="7467767" y="3762562"/>
                <a:ext cx="1820529" cy="286964"/>
              </a:xfrm>
              <a:prstGeom prst="rect">
                <a:avLst/>
              </a:prstGeom>
            </p:spPr>
          </p:pic>
        </mc:Fallback>
      </mc:AlternateContent>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7"/>
          <p:cNvSpPr>
            <a:spLocks noChangeArrowheads="1"/>
          </p:cNvSpPr>
          <p:nvPr/>
        </p:nvSpPr>
        <p:spPr bwMode="auto">
          <a:xfrm>
            <a:off x="508000" y="1785937"/>
            <a:ext cx="7982857" cy="1928813"/>
          </a:xfrm>
          <a:prstGeom prst="rect">
            <a:avLst/>
          </a:prstGeom>
          <a:solidFill>
            <a:srgbClr val="FFFF99"/>
          </a:solidFill>
          <a:ln w="12700">
            <a:solidFill>
              <a:schemeClr val="tx1"/>
            </a:solidFill>
            <a:miter lim="800000"/>
            <a:headEnd/>
            <a:tailEnd/>
          </a:ln>
        </p:spPr>
        <p:txBody>
          <a:bodyPr wrap="none" lIns="86493" tIns="43247" rIns="86493" bIns="43247" anchor="ctr"/>
          <a:lstStyle/>
          <a:p>
            <a:endParaRPr lang="en-US"/>
          </a:p>
        </p:txBody>
      </p:sp>
      <p:sp>
        <p:nvSpPr>
          <p:cNvPr id="23556" name="Rectangle 2"/>
          <p:cNvSpPr>
            <a:spLocks noChangeArrowheads="1"/>
          </p:cNvSpPr>
          <p:nvPr/>
        </p:nvSpPr>
        <p:spPr bwMode="auto">
          <a:xfrm>
            <a:off x="1233714" y="3929062"/>
            <a:ext cx="6664476" cy="2275583"/>
          </a:xfrm>
          <a:prstGeom prst="rect">
            <a:avLst/>
          </a:prstGeom>
          <a:solidFill>
            <a:srgbClr val="CCFFCC"/>
          </a:solidFill>
          <a:ln w="12700">
            <a:solidFill>
              <a:schemeClr val="tx1"/>
            </a:solidFill>
            <a:miter lim="800000"/>
            <a:headEnd/>
            <a:tailEnd/>
          </a:ln>
        </p:spPr>
        <p:txBody>
          <a:bodyPr wrap="none" lIns="86493" tIns="43247" rIns="86493" bIns="43247" anchor="ctr"/>
          <a:lstStyle/>
          <a:p>
            <a:endParaRPr lang="en-US"/>
          </a:p>
        </p:txBody>
      </p:sp>
      <p:sp>
        <p:nvSpPr>
          <p:cNvPr id="23557" name="Rectangle 3"/>
          <p:cNvSpPr>
            <a:spLocks noGrp="1" noChangeArrowheads="1"/>
          </p:cNvSpPr>
          <p:nvPr>
            <p:ph type="title"/>
          </p:nvPr>
        </p:nvSpPr>
        <p:spPr>
          <a:xfrm>
            <a:off x="686405" y="80367"/>
            <a:ext cx="7771190" cy="1601391"/>
          </a:xfrm>
          <a:noFill/>
        </p:spPr>
        <p:txBody>
          <a:bodyPr lIns="91583" tIns="45040" rIns="91583" bIns="45040"/>
          <a:lstStyle/>
          <a:p>
            <a:pPr eaLnBrk="1" hangingPunct="1">
              <a:lnSpc>
                <a:spcPct val="90000"/>
              </a:lnSpc>
            </a:pPr>
            <a:r>
              <a:rPr lang="en-US" sz="3000" b="1" dirty="0"/>
              <a:t>STATEMENT PRESENTATION OF</a:t>
            </a:r>
            <a:br>
              <a:rPr lang="en-US" sz="3000" b="1" dirty="0"/>
            </a:br>
            <a:r>
              <a:rPr lang="en-US" sz="3000" b="1" dirty="0"/>
              <a:t>ACCUMULATED DEPLETION</a:t>
            </a:r>
          </a:p>
        </p:txBody>
      </p:sp>
      <p:sp>
        <p:nvSpPr>
          <p:cNvPr id="61444" name="Rectangle 4"/>
          <p:cNvSpPr>
            <a:spLocks noGrp="1" noChangeArrowheads="1"/>
          </p:cNvSpPr>
          <p:nvPr>
            <p:ph type="body" idx="1"/>
          </p:nvPr>
        </p:nvSpPr>
        <p:spPr>
          <a:xfrm>
            <a:off x="686405" y="1909466"/>
            <a:ext cx="7771190" cy="4115097"/>
          </a:xfrm>
          <a:noFill/>
        </p:spPr>
        <p:txBody>
          <a:bodyPr lIns="91583" tIns="45040" rIns="91583" bIns="45040"/>
          <a:lstStyle/>
          <a:p>
            <a:pPr eaLnBrk="1" hangingPunct="1">
              <a:buFontTx/>
              <a:buNone/>
            </a:pPr>
            <a:r>
              <a:rPr lang="en-US" sz="2500" b="1" dirty="0"/>
              <a:t>    Accumulated Depletion is a contra asset account similar to accumulated depreciation. It is deducted from the cost of the natural resource in the balance sheet as follows:</a:t>
            </a:r>
          </a:p>
        </p:txBody>
      </p:sp>
      <p:sp>
        <p:nvSpPr>
          <p:cNvPr id="23559" name="Rectangle 5"/>
          <p:cNvSpPr>
            <a:spLocks noChangeArrowheads="1"/>
          </p:cNvSpPr>
          <p:nvPr/>
        </p:nvSpPr>
        <p:spPr bwMode="auto">
          <a:xfrm>
            <a:off x="1233714" y="3929063"/>
            <a:ext cx="6664476" cy="918270"/>
          </a:xfrm>
          <a:prstGeom prst="rect">
            <a:avLst/>
          </a:prstGeom>
          <a:solidFill>
            <a:srgbClr val="FFFF99"/>
          </a:solidFill>
          <a:ln w="12700">
            <a:solidFill>
              <a:schemeClr val="tx1"/>
            </a:solidFill>
            <a:miter lim="800000"/>
            <a:headEnd/>
            <a:tailEnd/>
          </a:ln>
        </p:spPr>
        <p:txBody>
          <a:bodyPr wrap="none" lIns="86493" tIns="43247" rIns="86493" bIns="43247" anchor="ctr"/>
          <a:lstStyle/>
          <a:p>
            <a:endParaRPr lang="en-US"/>
          </a:p>
        </p:txBody>
      </p:sp>
      <p:graphicFrame>
        <p:nvGraphicFramePr>
          <p:cNvPr id="23554" name="Object 0">
            <a:hlinkClick r:id="" action="ppaction://ole?verb=0"/>
          </p:cNvPr>
          <p:cNvGraphicFramePr>
            <a:graphicFrameLocks/>
          </p:cNvGraphicFramePr>
          <p:nvPr/>
        </p:nvGraphicFramePr>
        <p:xfrm>
          <a:off x="1669143" y="4214812"/>
          <a:ext cx="5805714" cy="2214563"/>
        </p:xfrm>
        <a:graphic>
          <a:graphicData uri="http://schemas.openxmlformats.org/presentationml/2006/ole">
            <mc:AlternateContent xmlns:mc="http://schemas.openxmlformats.org/markup-compatibility/2006">
              <mc:Choice xmlns:v="urn:schemas-microsoft-com:vml" Requires="v">
                <p:oleObj spid="_x0000_s6148" name="Document" r:id="rId3" imgW="6547320" imgH="4276800" progId="Word.Document.8">
                  <p:embed/>
                </p:oleObj>
              </mc:Choice>
              <mc:Fallback>
                <p:oleObj name="Document" r:id="rId3" imgW="6547320" imgH="4276800" progId="Word.Document.8">
                  <p:embed/>
                  <p:pic>
                    <p:nvPicPr>
                      <p:cNvPr id="0" name="Object 0"/>
                      <p:cNvPicPr>
                        <a:picLocks noChangeArrowheads="1"/>
                      </p:cNvPicPr>
                      <p:nvPr/>
                    </p:nvPicPr>
                    <p:blipFill>
                      <a:blip r:embed="rId4">
                        <a:extLst>
                          <a:ext uri="{28A0092B-C50C-407E-A947-70E740481C1C}">
                            <a14:useLocalDpi xmlns:a14="http://schemas.microsoft.com/office/drawing/2010/main" val="0"/>
                          </a:ext>
                        </a:extLst>
                      </a:blip>
                      <a:srcRect b="43044"/>
                      <a:stretch>
                        <a:fillRect/>
                      </a:stretch>
                    </p:blipFill>
                    <p:spPr bwMode="auto">
                      <a:xfrm>
                        <a:off x="1669143" y="4214812"/>
                        <a:ext cx="5805714" cy="221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 calcmode="lin" valueType="num">
                                      <p:cBhvr additive="base">
                                        <p:cTn id="7" dur="500" fill="hold"/>
                                        <p:tgtEl>
                                          <p:spTgt spid="6144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4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769560" y="1863328"/>
            <a:ext cx="7771190" cy="3065859"/>
          </a:xfrm>
          <a:noFill/>
        </p:spPr>
        <p:txBody>
          <a:bodyPr lIns="91583" tIns="45040" rIns="91583" bIns="45040">
            <a:normAutofit lnSpcReduction="10000"/>
          </a:bodyPr>
          <a:lstStyle/>
          <a:p>
            <a:pPr eaLnBrk="1" hangingPunct="1">
              <a:buClr>
                <a:srgbClr val="BC3700"/>
              </a:buClr>
            </a:pPr>
            <a:r>
              <a:rPr lang="en-US" sz="3800" b="1" dirty="0">
                <a:solidFill>
                  <a:srgbClr val="BC3700"/>
                </a:solidFill>
                <a:latin typeface="Times New Roman" pitchFamily="18" charset="0"/>
              </a:rPr>
              <a:t>Intangible assets</a:t>
            </a:r>
            <a:r>
              <a:rPr lang="en-US" sz="3800" b="1" dirty="0">
                <a:solidFill>
                  <a:schemeClr val="accent2"/>
                </a:solidFill>
                <a:latin typeface="Times New Roman" pitchFamily="18" charset="0"/>
              </a:rPr>
              <a:t> </a:t>
            </a:r>
          </a:p>
          <a:p>
            <a:pPr lvl="1" eaLnBrk="1" hangingPunct="1">
              <a:buClr>
                <a:srgbClr val="BC3700"/>
              </a:buClr>
            </a:pPr>
            <a:r>
              <a:rPr lang="en-US" sz="2600" b="1" dirty="0">
                <a:latin typeface="Times New Roman" pitchFamily="18" charset="0"/>
              </a:rPr>
              <a:t>Rights, privileges, and competitive advantages that result from the ownership of long lived assets that do not possess physical substance</a:t>
            </a:r>
          </a:p>
          <a:p>
            <a:pPr lvl="1" eaLnBrk="1" hangingPunct="1">
              <a:buClr>
                <a:srgbClr val="BC3700"/>
              </a:buClr>
            </a:pPr>
            <a:r>
              <a:rPr lang="en-US" sz="2600" b="1" dirty="0">
                <a:latin typeface="Times New Roman" pitchFamily="18" charset="0"/>
              </a:rPr>
              <a:t>May arise from government grants, acquisition of another business, and private monopolistic arrangements</a:t>
            </a:r>
          </a:p>
        </p:txBody>
      </p:sp>
      <p:pic>
        <p:nvPicPr>
          <p:cNvPr id="51203" name="Picture 3"/>
          <p:cNvPicPr>
            <a:picLocks noChangeArrowheads="1"/>
          </p:cNvPicPr>
          <p:nvPr/>
        </p:nvPicPr>
        <p:blipFill>
          <a:blip r:embed="rId2" cstate="print"/>
          <a:srcRect/>
          <a:stretch>
            <a:fillRect/>
          </a:stretch>
        </p:blipFill>
        <p:spPr bwMode="auto">
          <a:xfrm>
            <a:off x="7112000" y="5715000"/>
            <a:ext cx="1378857" cy="858739"/>
          </a:xfrm>
          <a:prstGeom prst="rect">
            <a:avLst/>
          </a:prstGeom>
          <a:noFill/>
          <a:ln w="12700">
            <a:noFill/>
            <a:miter lim="800000"/>
            <a:headEnd/>
            <a:tailEnd/>
          </a:ln>
        </p:spPr>
      </p:pic>
      <p:pic>
        <p:nvPicPr>
          <p:cNvPr id="51204" name="Picture 4"/>
          <p:cNvPicPr>
            <a:picLocks noChangeArrowheads="1"/>
          </p:cNvPicPr>
          <p:nvPr/>
        </p:nvPicPr>
        <p:blipFill>
          <a:blip r:embed="rId3" cstate="print"/>
          <a:srcRect/>
          <a:stretch>
            <a:fillRect/>
          </a:stretch>
        </p:blipFill>
        <p:spPr bwMode="auto">
          <a:xfrm>
            <a:off x="3701143" y="4796731"/>
            <a:ext cx="2092476" cy="2061269"/>
          </a:xfrm>
          <a:prstGeom prst="rect">
            <a:avLst/>
          </a:prstGeom>
          <a:noFill/>
          <a:ln w="12700">
            <a:noFill/>
            <a:miter lim="800000"/>
            <a:headEnd/>
            <a:tailEnd/>
          </a:ln>
        </p:spPr>
      </p:pic>
      <p:pic>
        <p:nvPicPr>
          <p:cNvPr id="51205" name="Picture 5"/>
          <p:cNvPicPr>
            <a:picLocks noChangeArrowheads="1"/>
          </p:cNvPicPr>
          <p:nvPr/>
        </p:nvPicPr>
        <p:blipFill>
          <a:blip r:embed="rId4" cstate="print"/>
          <a:srcRect/>
          <a:stretch>
            <a:fillRect/>
          </a:stretch>
        </p:blipFill>
        <p:spPr bwMode="auto">
          <a:xfrm>
            <a:off x="1182310" y="5786438"/>
            <a:ext cx="777119" cy="745629"/>
          </a:xfrm>
          <a:prstGeom prst="rect">
            <a:avLst/>
          </a:prstGeom>
          <a:noFill/>
          <a:ln w="12700">
            <a:noFill/>
            <a:miter lim="800000"/>
            <a:headEnd/>
            <a:tailEnd/>
          </a:ln>
        </p:spPr>
      </p:pic>
      <p:sp>
        <p:nvSpPr>
          <p:cNvPr id="51206" name="Rectangle 6"/>
          <p:cNvSpPr>
            <a:spLocks noChangeArrowheads="1"/>
          </p:cNvSpPr>
          <p:nvPr/>
        </p:nvSpPr>
        <p:spPr bwMode="auto">
          <a:xfrm>
            <a:off x="1162656" y="500063"/>
            <a:ext cx="6673548" cy="1054393"/>
          </a:xfrm>
          <a:prstGeom prst="rect">
            <a:avLst/>
          </a:prstGeom>
          <a:noFill/>
          <a:ln w="12700">
            <a:noFill/>
            <a:miter lim="800000"/>
            <a:headEnd/>
            <a:tailEnd/>
          </a:ln>
        </p:spPr>
        <p:txBody>
          <a:bodyPr lIns="85577" tIns="42038" rIns="85577" bIns="42038">
            <a:spAutoFit/>
          </a:bodyPr>
          <a:lstStyle/>
          <a:p>
            <a:pPr algn="ctr" eaLnBrk="0" hangingPunct="0">
              <a:spcBef>
                <a:spcPct val="50000"/>
              </a:spcBef>
            </a:pPr>
            <a:r>
              <a:rPr lang="en-US" sz="3800" b="1" dirty="0">
                <a:solidFill>
                  <a:srgbClr val="000099"/>
                </a:solidFill>
                <a:latin typeface="Arial Black" pitchFamily="34" charset="0"/>
              </a:rPr>
              <a:t>INTANGIBLE ASSETS</a:t>
            </a:r>
          </a:p>
          <a:p>
            <a:pPr algn="ctr" eaLnBrk="0" hangingPunct="0">
              <a:spcBef>
                <a:spcPct val="25000"/>
              </a:spcBef>
            </a:pPr>
            <a:r>
              <a:rPr lang="en-US" sz="1900" b="1" dirty="0"/>
              <a:t>Study Objective </a:t>
            </a:r>
            <a:r>
              <a:rPr lang="en-US" sz="1900" b="1" dirty="0">
                <a:solidFill>
                  <a:srgbClr val="FC0128"/>
                </a:solidFill>
              </a:rPr>
              <a:t>8</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 calcmode="lin" valueType="num">
                                      <p:cBhvr additive="base">
                                        <p:cTn id="7" dur="500" fill="hold"/>
                                        <p:tgtEl>
                                          <p:spTgt spid="6349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490">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3490">
                                            <p:txEl>
                                              <p:pRg st="1" end="1"/>
                                            </p:txEl>
                                          </p:spTgt>
                                        </p:tgtEl>
                                        <p:attrNameLst>
                                          <p:attrName>style.visibility</p:attrName>
                                        </p:attrNameLst>
                                      </p:cBhvr>
                                      <p:to>
                                        <p:strVal val="visible"/>
                                      </p:to>
                                    </p:set>
                                    <p:anim calcmode="lin" valueType="num">
                                      <p:cBhvr additive="base">
                                        <p:cTn id="11" dur="500" fill="hold"/>
                                        <p:tgtEl>
                                          <p:spTgt spid="63490">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3490">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3490">
                                            <p:txEl>
                                              <p:pRg st="2" end="2"/>
                                            </p:txEl>
                                          </p:spTgt>
                                        </p:tgtEl>
                                        <p:attrNameLst>
                                          <p:attrName>style.visibility</p:attrName>
                                        </p:attrNameLst>
                                      </p:cBhvr>
                                      <p:to>
                                        <p:strVal val="visible"/>
                                      </p:to>
                                    </p:set>
                                    <p:anim calcmode="lin" valueType="num">
                                      <p:cBhvr additive="base">
                                        <p:cTn id="15" dur="500" fill="hold"/>
                                        <p:tgtEl>
                                          <p:spTgt spid="63490">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349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263</Words>
  <Application>Microsoft Office PowerPoint</Application>
  <PresentationFormat>On-screen Show (4:3)</PresentationFormat>
  <Paragraphs>37</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6</vt:i4>
      </vt:variant>
    </vt:vector>
  </HeadingPairs>
  <TitlesOfParts>
    <vt:vector size="13" baseType="lpstr">
      <vt:lpstr>Arial</vt:lpstr>
      <vt:lpstr>Arial Black</vt:lpstr>
      <vt:lpstr>Calibri</vt:lpstr>
      <vt:lpstr>Times New Roman</vt:lpstr>
      <vt:lpstr>Office Theme</vt:lpstr>
      <vt:lpstr>Document</vt:lpstr>
      <vt:lpstr>Worksheet</vt:lpstr>
      <vt:lpstr>PowerPoint Presentation</vt:lpstr>
      <vt:lpstr>PowerPoint Presentation</vt:lpstr>
      <vt:lpstr>PowerPoint Presentation</vt:lpstr>
      <vt:lpstr>PowerPoint Presentation</vt:lpstr>
      <vt:lpstr>STATEMENT PRESENTATION OF ACCUMULATED DEPLETION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Adeel Nasir</cp:lastModifiedBy>
  <cp:revision>8</cp:revision>
  <dcterms:created xsi:type="dcterms:W3CDTF">2013-04-03T06:41:51Z</dcterms:created>
  <dcterms:modified xsi:type="dcterms:W3CDTF">2020-04-26T15:32:51Z</dcterms:modified>
</cp:coreProperties>
</file>